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2" r:id="rId1"/>
  </p:sldMasterIdLst>
  <p:notesMasterIdLst>
    <p:notesMasterId r:id="rId36"/>
  </p:notesMasterIdLst>
  <p:handoutMasterIdLst>
    <p:handoutMasterId r:id="rId37"/>
  </p:handoutMasterIdLst>
  <p:sldIdLst>
    <p:sldId id="256" r:id="rId2"/>
    <p:sldId id="257" r:id="rId3"/>
    <p:sldId id="291" r:id="rId4"/>
    <p:sldId id="308" r:id="rId5"/>
    <p:sldId id="309" r:id="rId6"/>
    <p:sldId id="310" r:id="rId7"/>
    <p:sldId id="307" r:id="rId8"/>
    <p:sldId id="266" r:id="rId9"/>
    <p:sldId id="316" r:id="rId10"/>
    <p:sldId id="285" r:id="rId11"/>
    <p:sldId id="329" r:id="rId12"/>
    <p:sldId id="330" r:id="rId13"/>
    <p:sldId id="331" r:id="rId14"/>
    <p:sldId id="332" r:id="rId15"/>
    <p:sldId id="334" r:id="rId16"/>
    <p:sldId id="336" r:id="rId17"/>
    <p:sldId id="339" r:id="rId18"/>
    <p:sldId id="318" r:id="rId19"/>
    <p:sldId id="319" r:id="rId20"/>
    <p:sldId id="320" r:id="rId21"/>
    <p:sldId id="321" r:id="rId22"/>
    <p:sldId id="322" r:id="rId23"/>
    <p:sldId id="323" r:id="rId24"/>
    <p:sldId id="324" r:id="rId25"/>
    <p:sldId id="327" r:id="rId26"/>
    <p:sldId id="342" r:id="rId27"/>
    <p:sldId id="311" r:id="rId28"/>
    <p:sldId id="289" r:id="rId29"/>
    <p:sldId id="264" r:id="rId30"/>
    <p:sldId id="340" r:id="rId31"/>
    <p:sldId id="341" r:id="rId32"/>
    <p:sldId id="315" r:id="rId33"/>
    <p:sldId id="313" r:id="rId34"/>
    <p:sldId id="343" r:id="rId3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D5720C6-A6CC-4A3E-B8DA-6A2C95B1F6FC}">
          <p14:sldIdLst>
            <p14:sldId id="256"/>
            <p14:sldId id="257"/>
            <p14:sldId id="291"/>
            <p14:sldId id="308"/>
            <p14:sldId id="309"/>
            <p14:sldId id="310"/>
            <p14:sldId id="307"/>
          </p14:sldIdLst>
        </p14:section>
        <p14:section name="Untitled Section" id="{6CE890AB-DD24-49D3-BDCE-73EE34967954}">
          <p14:sldIdLst>
            <p14:sldId id="266"/>
            <p14:sldId id="316"/>
            <p14:sldId id="285"/>
            <p14:sldId id="329"/>
            <p14:sldId id="330"/>
            <p14:sldId id="331"/>
            <p14:sldId id="332"/>
            <p14:sldId id="334"/>
            <p14:sldId id="336"/>
            <p14:sldId id="339"/>
            <p14:sldId id="318"/>
            <p14:sldId id="319"/>
            <p14:sldId id="320"/>
            <p14:sldId id="321"/>
            <p14:sldId id="322"/>
            <p14:sldId id="323"/>
            <p14:sldId id="324"/>
            <p14:sldId id="327"/>
            <p14:sldId id="342"/>
            <p14:sldId id="311"/>
            <p14:sldId id="289"/>
            <p14:sldId id="264"/>
            <p14:sldId id="340"/>
            <p14:sldId id="341"/>
            <p14:sldId id="315"/>
            <p14:sldId id="313"/>
            <p14:sldId id="343"/>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8605"/>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706" autoAdjust="0"/>
    <p:restoredTop sz="77431" autoAdjust="0"/>
  </p:normalViewPr>
  <p:slideViewPr>
    <p:cSldViewPr>
      <p:cViewPr varScale="1">
        <p:scale>
          <a:sx n="56" d="100"/>
          <a:sy n="56" d="100"/>
        </p:scale>
        <p:origin x="2046"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7106" name="Rectangle 2"/>
          <p:cNvSpPr>
            <a:spLocks noGrp="1" noChangeArrowheads="1"/>
          </p:cNvSpPr>
          <p:nvPr>
            <p:ph type="hdr" sz="quarter"/>
          </p:nvPr>
        </p:nvSpPr>
        <p:spPr bwMode="auto">
          <a:xfrm>
            <a:off x="0" y="0"/>
            <a:ext cx="2946400" cy="496888"/>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lvl1pPr>
              <a:defRPr sz="1200">
                <a:latin typeface="Arial" charset="0"/>
              </a:defRPr>
            </a:lvl1pPr>
          </a:lstStyle>
          <a:p>
            <a:pPr>
              <a:defRPr/>
            </a:pPr>
            <a:endParaRPr lang="en-GB" dirty="0"/>
          </a:p>
        </p:txBody>
      </p:sp>
      <p:sp>
        <p:nvSpPr>
          <p:cNvPr id="47107" name="Rectangle 3"/>
          <p:cNvSpPr>
            <a:spLocks noGrp="1" noChangeArrowheads="1"/>
          </p:cNvSpPr>
          <p:nvPr>
            <p:ph type="dt" sz="quarter" idx="1"/>
          </p:nvPr>
        </p:nvSpPr>
        <p:spPr bwMode="auto">
          <a:xfrm>
            <a:off x="3849688" y="0"/>
            <a:ext cx="2946400" cy="496888"/>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lvl1pPr algn="r">
              <a:defRPr sz="1200">
                <a:latin typeface="Arial" charset="0"/>
              </a:defRPr>
            </a:lvl1pPr>
          </a:lstStyle>
          <a:p>
            <a:pPr>
              <a:defRPr/>
            </a:pPr>
            <a:endParaRPr lang="en-GB" dirty="0"/>
          </a:p>
        </p:txBody>
      </p:sp>
      <p:sp>
        <p:nvSpPr>
          <p:cNvPr id="47108" name="Rectangle 4"/>
          <p:cNvSpPr>
            <a:spLocks noGrp="1" noChangeArrowheads="1"/>
          </p:cNvSpPr>
          <p:nvPr>
            <p:ph type="ftr" sz="quarter" idx="2"/>
          </p:nvPr>
        </p:nvSpPr>
        <p:spPr bwMode="auto">
          <a:xfrm>
            <a:off x="0" y="9428163"/>
            <a:ext cx="2946400" cy="496887"/>
          </a:xfrm>
          <a:prstGeom prst="rect">
            <a:avLst/>
          </a:prstGeom>
          <a:noFill/>
          <a:ln w="9525">
            <a:noFill/>
            <a:miter lim="800000"/>
            <a:headEnd/>
            <a:tailEnd/>
          </a:ln>
        </p:spPr>
        <p:txBody>
          <a:bodyPr vert="horz" wrap="square" lIns="91436" tIns="45718" rIns="91436" bIns="45718" numCol="1" anchor="b" anchorCtr="0" compatLnSpc="1">
            <a:prstTxWarp prst="textNoShape">
              <a:avLst/>
            </a:prstTxWarp>
          </a:bodyPr>
          <a:lstStyle>
            <a:lvl1pPr>
              <a:defRPr sz="1200">
                <a:latin typeface="Arial" charset="0"/>
              </a:defRPr>
            </a:lvl1pPr>
          </a:lstStyle>
          <a:p>
            <a:pPr>
              <a:defRPr/>
            </a:pPr>
            <a:endParaRPr lang="en-GB" dirty="0"/>
          </a:p>
        </p:txBody>
      </p:sp>
      <p:sp>
        <p:nvSpPr>
          <p:cNvPr id="47109" name="Rectangle 5"/>
          <p:cNvSpPr>
            <a:spLocks noGrp="1" noChangeArrowheads="1"/>
          </p:cNvSpPr>
          <p:nvPr>
            <p:ph type="sldNum" sz="quarter" idx="3"/>
          </p:nvPr>
        </p:nvSpPr>
        <p:spPr bwMode="auto">
          <a:xfrm>
            <a:off x="3849688" y="9428163"/>
            <a:ext cx="2946400" cy="496887"/>
          </a:xfrm>
          <a:prstGeom prst="rect">
            <a:avLst/>
          </a:prstGeom>
          <a:noFill/>
          <a:ln w="9525">
            <a:noFill/>
            <a:miter lim="800000"/>
            <a:headEnd/>
            <a:tailEnd/>
          </a:ln>
        </p:spPr>
        <p:txBody>
          <a:bodyPr vert="horz" wrap="square" lIns="91436" tIns="45718" rIns="91436" bIns="45718" numCol="1" anchor="b" anchorCtr="0" compatLnSpc="1">
            <a:prstTxWarp prst="textNoShape">
              <a:avLst/>
            </a:prstTxWarp>
          </a:bodyPr>
          <a:lstStyle>
            <a:lvl1pPr algn="r">
              <a:defRPr sz="1200">
                <a:latin typeface="Arial" charset="0"/>
              </a:defRPr>
            </a:lvl1pPr>
          </a:lstStyle>
          <a:p>
            <a:pPr>
              <a:defRPr/>
            </a:pPr>
            <a:fld id="{0775DA40-A364-4AB4-953B-D79E218CBC86}" type="slidenum">
              <a:rPr lang="en-GB"/>
              <a:pPr>
                <a:defRPr/>
              </a:pPr>
              <a:t>‹#›</a:t>
            </a:fld>
            <a:endParaRPr lang="en-GB" dirty="0"/>
          </a:p>
        </p:txBody>
      </p:sp>
    </p:spTree>
    <p:extLst>
      <p:ext uri="{BB962C8B-B14F-4D97-AF65-F5344CB8AC3E}">
        <p14:creationId xmlns:p14="http://schemas.microsoft.com/office/powerpoint/2010/main" val="86949556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hdr" sz="quarter"/>
          </p:nvPr>
        </p:nvSpPr>
        <p:spPr bwMode="auto">
          <a:xfrm>
            <a:off x="0" y="0"/>
            <a:ext cx="2946400" cy="496888"/>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lvl1pPr>
              <a:defRPr sz="1200">
                <a:latin typeface="Arial" charset="0"/>
              </a:defRPr>
            </a:lvl1pPr>
          </a:lstStyle>
          <a:p>
            <a:pPr>
              <a:defRPr/>
            </a:pPr>
            <a:endParaRPr lang="en-GB" dirty="0"/>
          </a:p>
        </p:txBody>
      </p:sp>
      <p:sp>
        <p:nvSpPr>
          <p:cNvPr id="46083" name="Rectangle 3"/>
          <p:cNvSpPr>
            <a:spLocks noGrp="1" noChangeArrowheads="1"/>
          </p:cNvSpPr>
          <p:nvPr>
            <p:ph type="dt" idx="1"/>
          </p:nvPr>
        </p:nvSpPr>
        <p:spPr bwMode="auto">
          <a:xfrm>
            <a:off x="3849688" y="0"/>
            <a:ext cx="2946400" cy="496888"/>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lvl1pPr algn="r">
              <a:defRPr sz="1200">
                <a:latin typeface="Arial" charset="0"/>
              </a:defRPr>
            </a:lvl1pPr>
          </a:lstStyle>
          <a:p>
            <a:pPr>
              <a:defRPr/>
            </a:pPr>
            <a:endParaRPr lang="en-GB" dirty="0"/>
          </a:p>
        </p:txBody>
      </p:sp>
      <p:sp>
        <p:nvSpPr>
          <p:cNvPr id="13316"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p:spPr>
      </p:sp>
      <p:sp>
        <p:nvSpPr>
          <p:cNvPr id="46085" name="Rectangle 5"/>
          <p:cNvSpPr>
            <a:spLocks noGrp="1" noChangeArrowheads="1"/>
          </p:cNvSpPr>
          <p:nvPr>
            <p:ph type="body" sz="quarter" idx="3"/>
          </p:nvPr>
        </p:nvSpPr>
        <p:spPr bwMode="auto">
          <a:xfrm>
            <a:off x="679450" y="4714875"/>
            <a:ext cx="5438775" cy="4467225"/>
          </a:xfrm>
          <a:prstGeom prst="rect">
            <a:avLst/>
          </a:prstGeom>
          <a:noFill/>
          <a:ln w="9525">
            <a:noFill/>
            <a:miter lim="800000"/>
            <a:headEnd/>
            <a:tailEnd/>
          </a:ln>
        </p:spPr>
        <p:txBody>
          <a:bodyPr vert="horz" wrap="square" lIns="91436" tIns="45718" rIns="91436" bIns="45718"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46086" name="Rectangle 6"/>
          <p:cNvSpPr>
            <a:spLocks noGrp="1" noChangeArrowheads="1"/>
          </p:cNvSpPr>
          <p:nvPr>
            <p:ph type="ftr" sz="quarter" idx="4"/>
          </p:nvPr>
        </p:nvSpPr>
        <p:spPr bwMode="auto">
          <a:xfrm>
            <a:off x="0" y="9428163"/>
            <a:ext cx="2946400" cy="496887"/>
          </a:xfrm>
          <a:prstGeom prst="rect">
            <a:avLst/>
          </a:prstGeom>
          <a:noFill/>
          <a:ln w="9525">
            <a:noFill/>
            <a:miter lim="800000"/>
            <a:headEnd/>
            <a:tailEnd/>
          </a:ln>
        </p:spPr>
        <p:txBody>
          <a:bodyPr vert="horz" wrap="square" lIns="91436" tIns="45718" rIns="91436" bIns="45718" numCol="1" anchor="b" anchorCtr="0" compatLnSpc="1">
            <a:prstTxWarp prst="textNoShape">
              <a:avLst/>
            </a:prstTxWarp>
          </a:bodyPr>
          <a:lstStyle>
            <a:lvl1pPr>
              <a:defRPr sz="1200">
                <a:latin typeface="Arial" charset="0"/>
              </a:defRPr>
            </a:lvl1pPr>
          </a:lstStyle>
          <a:p>
            <a:pPr>
              <a:defRPr/>
            </a:pPr>
            <a:endParaRPr lang="en-GB" dirty="0"/>
          </a:p>
        </p:txBody>
      </p:sp>
      <p:sp>
        <p:nvSpPr>
          <p:cNvPr id="46087" name="Rectangle 7"/>
          <p:cNvSpPr>
            <a:spLocks noGrp="1" noChangeArrowheads="1"/>
          </p:cNvSpPr>
          <p:nvPr>
            <p:ph type="sldNum" sz="quarter" idx="5"/>
          </p:nvPr>
        </p:nvSpPr>
        <p:spPr bwMode="auto">
          <a:xfrm>
            <a:off x="3849688" y="9428163"/>
            <a:ext cx="2946400" cy="496887"/>
          </a:xfrm>
          <a:prstGeom prst="rect">
            <a:avLst/>
          </a:prstGeom>
          <a:noFill/>
          <a:ln w="9525">
            <a:noFill/>
            <a:miter lim="800000"/>
            <a:headEnd/>
            <a:tailEnd/>
          </a:ln>
        </p:spPr>
        <p:txBody>
          <a:bodyPr vert="horz" wrap="square" lIns="91436" tIns="45718" rIns="91436" bIns="45718" numCol="1" anchor="b" anchorCtr="0" compatLnSpc="1">
            <a:prstTxWarp prst="textNoShape">
              <a:avLst/>
            </a:prstTxWarp>
          </a:bodyPr>
          <a:lstStyle>
            <a:lvl1pPr algn="r">
              <a:defRPr sz="1200">
                <a:latin typeface="Arial" charset="0"/>
              </a:defRPr>
            </a:lvl1pPr>
          </a:lstStyle>
          <a:p>
            <a:pPr>
              <a:defRPr/>
            </a:pPr>
            <a:fld id="{4C48BE10-934D-458D-B0DD-5E90D2EB816A}" type="slidenum">
              <a:rPr lang="en-GB"/>
              <a:pPr>
                <a:defRPr/>
              </a:pPr>
              <a:t>‹#›</a:t>
            </a:fld>
            <a:endParaRPr lang="en-GB" dirty="0"/>
          </a:p>
        </p:txBody>
      </p:sp>
    </p:spTree>
    <p:extLst>
      <p:ext uri="{BB962C8B-B14F-4D97-AF65-F5344CB8AC3E}">
        <p14:creationId xmlns:p14="http://schemas.microsoft.com/office/powerpoint/2010/main" val="986117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7"/>
          <p:cNvSpPr>
            <a:spLocks noGrp="1" noChangeArrowheads="1"/>
          </p:cNvSpPr>
          <p:nvPr>
            <p:ph type="sldNum" sz="quarter" idx="5"/>
          </p:nvPr>
        </p:nvSpPr>
        <p:spPr>
          <a:noFill/>
        </p:spPr>
        <p:txBody>
          <a:bodyPr/>
          <a:lstStyle/>
          <a:p>
            <a:fld id="{01172C03-85EC-4B19-B481-CE255BE21331}" type="slidenum">
              <a:rPr lang="en-GB" smtClean="0"/>
              <a:pPr/>
              <a:t>1</a:t>
            </a:fld>
            <a:endParaRPr lang="en-GB" dirty="0"/>
          </a:p>
        </p:txBody>
      </p:sp>
      <p:sp>
        <p:nvSpPr>
          <p:cNvPr id="16386" name="Rectangle 2"/>
          <p:cNvSpPr>
            <a:spLocks noGrp="1" noRot="1" noChangeAspect="1" noChangeArrowheads="1" noTextEdit="1"/>
          </p:cNvSpPr>
          <p:nvPr>
            <p:ph type="sldImg"/>
          </p:nvPr>
        </p:nvSpPr>
        <p:spPr>
          <a:xfrm>
            <a:off x="917575" y="744538"/>
            <a:ext cx="4962525" cy="3722687"/>
          </a:xfrm>
          <a:ln/>
        </p:spPr>
      </p:sp>
      <p:sp>
        <p:nvSpPr>
          <p:cNvPr id="16387" name="Rectangle 3"/>
          <p:cNvSpPr>
            <a:spLocks noGrp="1" noChangeArrowheads="1"/>
          </p:cNvSpPr>
          <p:nvPr>
            <p:ph type="body" idx="1"/>
          </p:nvPr>
        </p:nvSpPr>
        <p:spPr>
          <a:noFill/>
          <a:ln/>
        </p:spPr>
        <p:txBody>
          <a:bodyPr/>
          <a:lstStyle/>
          <a:p>
            <a:pPr eaLnBrk="1" hangingPunct="1"/>
            <a:endParaRPr lang="en-GB" dirty="0"/>
          </a:p>
        </p:txBody>
      </p:sp>
    </p:spTree>
    <p:extLst>
      <p:ext uri="{BB962C8B-B14F-4D97-AF65-F5344CB8AC3E}">
        <p14:creationId xmlns:p14="http://schemas.microsoft.com/office/powerpoint/2010/main" val="64078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7"/>
          <p:cNvSpPr>
            <a:spLocks noGrp="1" noChangeArrowheads="1"/>
          </p:cNvSpPr>
          <p:nvPr>
            <p:ph type="sldNum" sz="quarter" idx="5"/>
          </p:nvPr>
        </p:nvSpPr>
        <p:spPr>
          <a:noFill/>
        </p:spPr>
        <p:txBody>
          <a:bodyPr/>
          <a:lstStyle/>
          <a:p>
            <a:fld id="{8B9F9F4A-B2C6-4F36-8000-56AAC974FE26}" type="slidenum">
              <a:rPr lang="en-GB" smtClean="0"/>
              <a:pPr/>
              <a:t>2</a:t>
            </a:fld>
            <a:endParaRPr lang="en-GB" dirty="0"/>
          </a:p>
        </p:txBody>
      </p:sp>
      <p:sp>
        <p:nvSpPr>
          <p:cNvPr id="22530" name="Rectangle 2"/>
          <p:cNvSpPr>
            <a:spLocks noGrp="1" noRot="1" noChangeAspect="1" noChangeArrowheads="1" noTextEdit="1"/>
          </p:cNvSpPr>
          <p:nvPr>
            <p:ph type="sldImg"/>
          </p:nvPr>
        </p:nvSpPr>
        <p:spPr>
          <a:xfrm>
            <a:off x="917575" y="744538"/>
            <a:ext cx="4962525" cy="3722687"/>
          </a:xfrm>
          <a:ln/>
        </p:spPr>
      </p:sp>
      <p:sp>
        <p:nvSpPr>
          <p:cNvPr id="22531" name="Rectangle 3"/>
          <p:cNvSpPr>
            <a:spLocks noGrp="1" noChangeArrowheads="1"/>
          </p:cNvSpPr>
          <p:nvPr>
            <p:ph type="body" idx="1"/>
          </p:nvPr>
        </p:nvSpPr>
        <p:spPr>
          <a:noFill/>
          <a:ln/>
        </p:spPr>
        <p:txBody>
          <a:bodyPr/>
          <a:lstStyle/>
          <a:p>
            <a:pPr lvl="2" eaLnBrk="1" hangingPunct="1">
              <a:lnSpc>
                <a:spcPct val="80000"/>
              </a:lnSpc>
              <a:buClr>
                <a:schemeClr val="tx1"/>
              </a:buClr>
              <a:buFont typeface="Wingdings" pitchFamily="2" charset="2"/>
              <a:buNone/>
            </a:pPr>
            <a:endParaRPr lang="en-GB" sz="1000" dirty="0">
              <a:solidFill>
                <a:schemeClr val="tx1"/>
              </a:solidFill>
            </a:endParaRPr>
          </a:p>
        </p:txBody>
      </p:sp>
    </p:spTree>
    <p:extLst>
      <p:ext uri="{BB962C8B-B14F-4D97-AF65-F5344CB8AC3E}">
        <p14:creationId xmlns:p14="http://schemas.microsoft.com/office/powerpoint/2010/main" val="1347882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4C48BE10-934D-458D-B0DD-5E90D2EB816A}" type="slidenum">
              <a:rPr lang="en-GB" smtClean="0"/>
              <a:pPr>
                <a:defRPr/>
              </a:pPr>
              <a:t>4</a:t>
            </a:fld>
            <a:endParaRPr lang="en-GB" dirty="0"/>
          </a:p>
        </p:txBody>
      </p:sp>
    </p:spTree>
    <p:extLst>
      <p:ext uri="{BB962C8B-B14F-4D97-AF65-F5344CB8AC3E}">
        <p14:creationId xmlns:p14="http://schemas.microsoft.com/office/powerpoint/2010/main" val="24479917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xfrm>
            <a:off x="917575" y="744538"/>
            <a:ext cx="4962525" cy="372268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78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D9B36F99-F302-41D5-831B-F12780BF9F1A}" type="slidenum">
              <a:rPr lang="en-GB" altLang="en-US" smtClean="0"/>
              <a:pPr/>
              <a:t>5</a:t>
            </a:fld>
            <a:endParaRPr lang="en-GB" altLang="en-US"/>
          </a:p>
        </p:txBody>
      </p:sp>
    </p:spTree>
    <p:extLst>
      <p:ext uri="{BB962C8B-B14F-4D97-AF65-F5344CB8AC3E}">
        <p14:creationId xmlns:p14="http://schemas.microsoft.com/office/powerpoint/2010/main" val="3382131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029"/>
          </a:p>
        </p:txBody>
      </p:sp>
      <p:sp>
        <p:nvSpPr>
          <p:cNvPr id="4" name="Slide Number Placeholder 3"/>
          <p:cNvSpPr>
            <a:spLocks noGrp="1"/>
          </p:cNvSpPr>
          <p:nvPr>
            <p:ph type="sldNum" sz="quarter" idx="10"/>
          </p:nvPr>
        </p:nvSpPr>
        <p:spPr/>
        <p:txBody>
          <a:bodyPr/>
          <a:lstStyle/>
          <a:p>
            <a:pPr>
              <a:defRPr/>
            </a:pPr>
            <a:fld id="{4C48BE10-934D-458D-B0DD-5E90D2EB816A}" type="slidenum">
              <a:rPr lang="en-GB" smtClean="0"/>
              <a:pPr>
                <a:defRPr/>
              </a:pPr>
              <a:t>6</a:t>
            </a:fld>
            <a:endParaRPr lang="en-GB" dirty="0"/>
          </a:p>
        </p:txBody>
      </p:sp>
    </p:spTree>
    <p:extLst>
      <p:ext uri="{BB962C8B-B14F-4D97-AF65-F5344CB8AC3E}">
        <p14:creationId xmlns:p14="http://schemas.microsoft.com/office/powerpoint/2010/main" val="2867762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C48BE10-934D-458D-B0DD-5E90D2EB816A}" type="slidenum">
              <a:rPr kumimoji="0" lang="en-GB"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sz="1200" b="0" i="0" u="none" strike="noStrike" kern="1200" cap="none" spc="0" normalizeH="0" baseline="0" noProof="0" dirty="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37722142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7"/>
          <p:cNvSpPr>
            <a:spLocks noGrp="1" noChangeArrowheads="1"/>
          </p:cNvSpPr>
          <p:nvPr>
            <p:ph type="sldNum" sz="quarter" idx="5"/>
          </p:nvPr>
        </p:nvSpPr>
        <p:spPr>
          <a:noFill/>
        </p:spPr>
        <p:txBody>
          <a:bodyPr/>
          <a:lstStyle/>
          <a:p>
            <a:fld id="{24771107-D7F1-4E5B-8D7D-574F111AECC1}" type="slidenum">
              <a:rPr lang="en-GB" smtClean="0"/>
              <a:pPr/>
              <a:t>8</a:t>
            </a:fld>
            <a:endParaRPr lang="en-GB" dirty="0"/>
          </a:p>
        </p:txBody>
      </p:sp>
      <p:sp>
        <p:nvSpPr>
          <p:cNvPr id="20482" name="Rectangle 2"/>
          <p:cNvSpPr>
            <a:spLocks noGrp="1" noRot="1" noChangeAspect="1" noChangeArrowheads="1" noTextEdit="1"/>
          </p:cNvSpPr>
          <p:nvPr>
            <p:ph type="sldImg"/>
          </p:nvPr>
        </p:nvSpPr>
        <p:spPr>
          <a:xfrm>
            <a:off x="917575" y="744538"/>
            <a:ext cx="4962525" cy="3722687"/>
          </a:xfrm>
          <a:ln/>
        </p:spPr>
      </p:sp>
      <p:sp>
        <p:nvSpPr>
          <p:cNvPr id="20483" name="Rectangle 3"/>
          <p:cNvSpPr>
            <a:spLocks noGrp="1" noChangeArrowheads="1"/>
          </p:cNvSpPr>
          <p:nvPr>
            <p:ph type="body" idx="1"/>
          </p:nvPr>
        </p:nvSpPr>
        <p:spPr>
          <a:noFill/>
          <a:ln/>
        </p:spPr>
        <p:txBody>
          <a:bodyPr/>
          <a:lstStyle/>
          <a:p>
            <a:pPr marL="0" marR="0" indent="0" algn="l" defTabSz="914400" rtl="0" eaLnBrk="1" fontAlgn="base" latinLnBrk="0" hangingPunct="1">
              <a:lnSpc>
                <a:spcPct val="100000"/>
              </a:lnSpc>
              <a:spcBef>
                <a:spcPct val="30000"/>
              </a:spcBef>
              <a:spcAft>
                <a:spcPct val="0"/>
              </a:spcAft>
              <a:buClrTx/>
              <a:buSzTx/>
              <a:buFontTx/>
              <a:buNone/>
              <a:tabLst/>
              <a:defRPr/>
            </a:pPr>
            <a:r>
              <a:rPr lang="en-GB" dirty="0"/>
              <a:t>- </a:t>
            </a:r>
            <a:r>
              <a:rPr lang="en-GB" sz="1200" b="1" dirty="0">
                <a:solidFill>
                  <a:schemeClr val="tx1"/>
                </a:solidFill>
              </a:rPr>
              <a:t>Interventions to support as appropriate </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GB" sz="1200" b="1" dirty="0">
                <a:solidFill>
                  <a:schemeClr val="tx1"/>
                </a:solidFill>
              </a:rPr>
              <a:t>More able children – challenged with breadth and depth rather than linear learning</a:t>
            </a: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GB" sz="1200" b="1" baseline="0" dirty="0">
                <a:solidFill>
                  <a:schemeClr val="tx1"/>
                </a:solidFill>
              </a:rPr>
              <a:t>Children may have the same objective but work towards it in a different way – differentiated resources </a:t>
            </a:r>
            <a:r>
              <a:rPr lang="en-GB" sz="1200" b="1" baseline="0" dirty="0" err="1">
                <a:solidFill>
                  <a:schemeClr val="tx1"/>
                </a:solidFill>
              </a:rPr>
              <a:t>etc</a:t>
            </a:r>
            <a:endParaRPr lang="en-GB" sz="1200" b="1" baseline="0" dirty="0">
              <a:solidFill>
                <a:schemeClr val="tx1"/>
              </a:solidFill>
            </a:endParaRPr>
          </a:p>
          <a:p>
            <a:pPr marL="171450" marR="0" indent="-171450" algn="l" defTabSz="914400" rtl="0" eaLnBrk="1" fontAlgn="base" latinLnBrk="0" hangingPunct="1">
              <a:lnSpc>
                <a:spcPct val="100000"/>
              </a:lnSpc>
              <a:spcBef>
                <a:spcPct val="30000"/>
              </a:spcBef>
              <a:spcAft>
                <a:spcPct val="0"/>
              </a:spcAft>
              <a:buClrTx/>
              <a:buSzTx/>
              <a:buFontTx/>
              <a:buChar char="-"/>
              <a:tabLst/>
              <a:defRPr/>
            </a:pPr>
            <a:r>
              <a:rPr lang="en-GB" sz="1200" b="1" baseline="0" dirty="0">
                <a:solidFill>
                  <a:schemeClr val="tx1"/>
                </a:solidFill>
              </a:rPr>
              <a:t>Parents informed in Nov, March, June if children are not meeting expectations. (close to or not on track)</a:t>
            </a:r>
            <a:endParaRPr lang="en-GB" sz="1200" b="0" baseline="0" dirty="0">
              <a:solidFill>
                <a:schemeClr val="tx1"/>
              </a:solidFill>
            </a:endParaRPr>
          </a:p>
        </p:txBody>
      </p:sp>
    </p:spTree>
    <p:extLst>
      <p:ext uri="{BB962C8B-B14F-4D97-AF65-F5344CB8AC3E}">
        <p14:creationId xmlns:p14="http://schemas.microsoft.com/office/powerpoint/2010/main" val="3617118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a:defRPr/>
            </a:pPr>
            <a:fld id="{4C48BE10-934D-458D-B0DD-5E90D2EB816A}" type="slidenum">
              <a:rPr lang="en-GB" smtClean="0"/>
              <a:pPr>
                <a:defRPr/>
              </a:pPr>
              <a:t>25</a:t>
            </a:fld>
            <a:endParaRPr lang="en-GB" dirty="0"/>
          </a:p>
        </p:txBody>
      </p:sp>
    </p:spTree>
    <p:extLst>
      <p:ext uri="{BB962C8B-B14F-4D97-AF65-F5344CB8AC3E}">
        <p14:creationId xmlns:p14="http://schemas.microsoft.com/office/powerpoint/2010/main" val="32674054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4C48BE10-934D-458D-B0DD-5E90D2EB816A}" type="slidenum">
              <a:rPr lang="en-GB" smtClean="0"/>
              <a:pPr>
                <a:defRPr/>
              </a:pPr>
              <a:t>26</a:t>
            </a:fld>
            <a:endParaRPr lang="en-GB" dirty="0"/>
          </a:p>
        </p:txBody>
      </p:sp>
    </p:spTree>
    <p:extLst>
      <p:ext uri="{BB962C8B-B14F-4D97-AF65-F5344CB8AC3E}">
        <p14:creationId xmlns:p14="http://schemas.microsoft.com/office/powerpoint/2010/main" val="21294448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4C48BE10-934D-458D-B0DD-5E90D2EB816A}" type="slidenum">
              <a:rPr lang="en-GB" smtClean="0"/>
              <a:pPr>
                <a:defRPr/>
              </a:pPr>
              <a:t>27</a:t>
            </a:fld>
            <a:endParaRPr lang="en-GB" dirty="0"/>
          </a:p>
        </p:txBody>
      </p:sp>
    </p:spTree>
    <p:extLst>
      <p:ext uri="{BB962C8B-B14F-4D97-AF65-F5344CB8AC3E}">
        <p14:creationId xmlns:p14="http://schemas.microsoft.com/office/powerpoint/2010/main" val="21028654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917575" y="744538"/>
            <a:ext cx="4962525" cy="37226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a:defRPr/>
            </a:pPr>
            <a:fld id="{4C48BE10-934D-458D-B0DD-5E90D2EB816A}" type="slidenum">
              <a:rPr lang="en-GB" smtClean="0"/>
              <a:pPr>
                <a:defRPr/>
              </a:pPr>
              <a:t>32</a:t>
            </a:fld>
            <a:endParaRPr lang="en-GB" dirty="0"/>
          </a:p>
        </p:txBody>
      </p:sp>
    </p:spTree>
    <p:extLst>
      <p:ext uri="{BB962C8B-B14F-4D97-AF65-F5344CB8AC3E}">
        <p14:creationId xmlns:p14="http://schemas.microsoft.com/office/powerpoint/2010/main" val="666599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2404534"/>
            <a:ext cx="5825202" cy="1646302"/>
          </a:xfrm>
        </p:spPr>
        <p:txBody>
          <a:bodyPr anchor="b">
            <a:noAutofit/>
          </a:bodyPr>
          <a:lstStyle>
            <a:lvl1pPr algn="r">
              <a:defRPr sz="405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4050834"/>
            <a:ext cx="5825202" cy="1096899"/>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730BA255-4084-4647-94B9-C47DEB9701E1}" type="slidenum">
              <a:rPr lang="en-GB" smtClean="0"/>
              <a:pPr>
                <a:defRPr/>
              </a:pPr>
              <a:t>‹#›</a:t>
            </a:fld>
            <a:endParaRPr lang="en-GB" dirty="0"/>
          </a:p>
        </p:txBody>
      </p:sp>
    </p:spTree>
    <p:extLst>
      <p:ext uri="{BB962C8B-B14F-4D97-AF65-F5344CB8AC3E}">
        <p14:creationId xmlns:p14="http://schemas.microsoft.com/office/powerpoint/2010/main" val="1762229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5C7FB2B2-10FA-4904-89D6-2D761EA6FCA3}" type="slidenum">
              <a:rPr lang="en-GB" smtClean="0"/>
              <a:pPr>
                <a:defRPr/>
              </a:pPr>
              <a:t>‹#›</a:t>
            </a:fld>
            <a:endParaRPr lang="en-GB" dirty="0"/>
          </a:p>
        </p:txBody>
      </p:sp>
    </p:spTree>
    <p:extLst>
      <p:ext uri="{BB962C8B-B14F-4D97-AF65-F5344CB8AC3E}">
        <p14:creationId xmlns:p14="http://schemas.microsoft.com/office/powerpoint/2010/main" val="34030676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700868"/>
            <a:ext cx="6447501" cy="1826581"/>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8604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0321BD1A-BD35-410C-A508-217EA5EB5D23}" type="slidenum">
              <a:rPr lang="en-GB" smtClean="0"/>
              <a:pPr>
                <a:defRPr/>
              </a:pPr>
              <a:t>‹#›</a:t>
            </a:fld>
            <a:endParaRPr lang="en-GB" dirty="0"/>
          </a:p>
        </p:txBody>
      </p:sp>
    </p:spTree>
    <p:extLst>
      <p:ext uri="{BB962C8B-B14F-4D97-AF65-F5344CB8AC3E}">
        <p14:creationId xmlns:p14="http://schemas.microsoft.com/office/powerpoint/2010/main" val="22324899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2160589"/>
            <a:ext cx="3138026"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2160590"/>
            <a:ext cx="3138026"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23145248-D41B-4487-9141-EF99530CA824}" type="slidenum">
              <a:rPr lang="en-GB" smtClean="0"/>
              <a:pPr>
                <a:defRPr/>
              </a:pPr>
              <a:t>‹#›</a:t>
            </a:fld>
            <a:endParaRPr lang="en-GB" dirty="0"/>
          </a:p>
        </p:txBody>
      </p:sp>
    </p:spTree>
    <p:extLst>
      <p:ext uri="{BB962C8B-B14F-4D97-AF65-F5344CB8AC3E}">
        <p14:creationId xmlns:p14="http://schemas.microsoft.com/office/powerpoint/2010/main" val="14698126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09" y="2160983"/>
            <a:ext cx="3139217"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506809" y="2737246"/>
            <a:ext cx="31392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7" y="2160983"/>
            <a:ext cx="3139214"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816288" y="2737246"/>
            <a:ext cx="313921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endParaRPr lang="en-GB" dirty="0"/>
          </a:p>
        </p:txBody>
      </p:sp>
      <p:sp>
        <p:nvSpPr>
          <p:cNvPr id="8" name="Footer Placeholder 7"/>
          <p:cNvSpPr>
            <a:spLocks noGrp="1"/>
          </p:cNvSpPr>
          <p:nvPr>
            <p:ph type="ftr" sz="quarter" idx="11"/>
          </p:nvPr>
        </p:nvSpPr>
        <p:spPr/>
        <p:txBody>
          <a:bodyPr/>
          <a:lstStyle/>
          <a:p>
            <a:pPr>
              <a:defRPr/>
            </a:pPr>
            <a:endParaRPr lang="en-GB" dirty="0"/>
          </a:p>
        </p:txBody>
      </p:sp>
      <p:sp>
        <p:nvSpPr>
          <p:cNvPr id="9" name="Slide Number Placeholder 8"/>
          <p:cNvSpPr>
            <a:spLocks noGrp="1"/>
          </p:cNvSpPr>
          <p:nvPr>
            <p:ph type="sldNum" sz="quarter" idx="12"/>
          </p:nvPr>
        </p:nvSpPr>
        <p:spPr/>
        <p:txBody>
          <a:bodyPr/>
          <a:lstStyle/>
          <a:p>
            <a:pPr>
              <a:defRPr/>
            </a:pPr>
            <a:fld id="{70B4D08B-745C-4B2D-86B4-F8BAC93BF0F9}" type="slidenum">
              <a:rPr lang="en-GB" smtClean="0"/>
              <a:pPr>
                <a:defRPr/>
              </a:pPr>
              <a:t>‹#›</a:t>
            </a:fld>
            <a:endParaRPr lang="en-GB" dirty="0"/>
          </a:p>
        </p:txBody>
      </p:sp>
    </p:spTree>
    <p:extLst>
      <p:ext uri="{BB962C8B-B14F-4D97-AF65-F5344CB8AC3E}">
        <p14:creationId xmlns:p14="http://schemas.microsoft.com/office/powerpoint/2010/main" val="21931276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endParaRPr lang="en-GB" dirty="0"/>
          </a:p>
        </p:txBody>
      </p:sp>
      <p:sp>
        <p:nvSpPr>
          <p:cNvPr id="4" name="Footer Placeholder 3"/>
          <p:cNvSpPr>
            <a:spLocks noGrp="1"/>
          </p:cNvSpPr>
          <p:nvPr>
            <p:ph type="ftr" sz="quarter" idx="11"/>
          </p:nvPr>
        </p:nvSpPr>
        <p:spPr/>
        <p:txBody>
          <a:bodyPr/>
          <a:lstStyle/>
          <a:p>
            <a:pPr>
              <a:defRPr/>
            </a:pPr>
            <a:endParaRPr lang="en-GB" dirty="0"/>
          </a:p>
        </p:txBody>
      </p:sp>
      <p:sp>
        <p:nvSpPr>
          <p:cNvPr id="5" name="Slide Number Placeholder 4"/>
          <p:cNvSpPr>
            <a:spLocks noGrp="1"/>
          </p:cNvSpPr>
          <p:nvPr>
            <p:ph type="sldNum" sz="quarter" idx="12"/>
          </p:nvPr>
        </p:nvSpPr>
        <p:spPr/>
        <p:txBody>
          <a:bodyPr/>
          <a:lstStyle/>
          <a:p>
            <a:pPr>
              <a:defRPr/>
            </a:pPr>
            <a:fld id="{F53A538D-34CB-46CB-AC61-5C3F3FC58224}" type="slidenum">
              <a:rPr lang="en-GB" smtClean="0"/>
              <a:pPr>
                <a:defRPr/>
              </a:pPr>
              <a:t>‹#›</a:t>
            </a:fld>
            <a:endParaRPr lang="en-GB" dirty="0"/>
          </a:p>
        </p:txBody>
      </p:sp>
    </p:spTree>
    <p:extLst>
      <p:ext uri="{BB962C8B-B14F-4D97-AF65-F5344CB8AC3E}">
        <p14:creationId xmlns:p14="http://schemas.microsoft.com/office/powerpoint/2010/main" val="3634526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GB" dirty="0"/>
          </a:p>
        </p:txBody>
      </p:sp>
      <p:sp>
        <p:nvSpPr>
          <p:cNvPr id="3" name="Footer Placeholder 2"/>
          <p:cNvSpPr>
            <a:spLocks noGrp="1"/>
          </p:cNvSpPr>
          <p:nvPr>
            <p:ph type="ftr" sz="quarter" idx="11"/>
          </p:nvPr>
        </p:nvSpPr>
        <p:spPr/>
        <p:txBody>
          <a:bodyPr/>
          <a:lstStyle/>
          <a:p>
            <a:pPr>
              <a:defRPr/>
            </a:pPr>
            <a:endParaRPr lang="en-GB" dirty="0"/>
          </a:p>
        </p:txBody>
      </p:sp>
      <p:sp>
        <p:nvSpPr>
          <p:cNvPr id="4" name="Slide Number Placeholder 3"/>
          <p:cNvSpPr>
            <a:spLocks noGrp="1"/>
          </p:cNvSpPr>
          <p:nvPr>
            <p:ph type="sldNum" sz="quarter" idx="12"/>
          </p:nvPr>
        </p:nvSpPr>
        <p:spPr/>
        <p:txBody>
          <a:bodyPr/>
          <a:lstStyle/>
          <a:p>
            <a:pPr>
              <a:defRPr/>
            </a:pPr>
            <a:fld id="{D6A8AB9A-3DF5-410D-8BFE-94D41CA7E67A}" type="slidenum">
              <a:rPr lang="en-GB" smtClean="0"/>
              <a:pPr>
                <a:defRPr/>
              </a:pPr>
              <a:t>‹#›</a:t>
            </a:fld>
            <a:endParaRPr lang="en-GB" dirty="0"/>
          </a:p>
        </p:txBody>
      </p:sp>
    </p:spTree>
    <p:extLst>
      <p:ext uri="{BB962C8B-B14F-4D97-AF65-F5344CB8AC3E}">
        <p14:creationId xmlns:p14="http://schemas.microsoft.com/office/powerpoint/2010/main" val="3891694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498604"/>
            <a:ext cx="2890896" cy="1278466"/>
          </a:xfrm>
        </p:spPr>
        <p:txBody>
          <a:bodyPr anchor="b">
            <a:normAutofit/>
          </a:bodyPr>
          <a:lstStyle>
            <a:lvl1pPr>
              <a:defRPr sz="1500"/>
            </a:lvl1pPr>
          </a:lstStyle>
          <a:p>
            <a:r>
              <a:rPr lang="en-US"/>
              <a:t>Click to edit Master title style</a:t>
            </a:r>
            <a:endParaRPr lang="en-US" dirty="0"/>
          </a:p>
        </p:txBody>
      </p:sp>
      <p:sp>
        <p:nvSpPr>
          <p:cNvPr id="3" name="Content Placeholder 2"/>
          <p:cNvSpPr>
            <a:spLocks noGrp="1"/>
          </p:cNvSpPr>
          <p:nvPr>
            <p:ph idx="1"/>
          </p:nvPr>
        </p:nvSpPr>
        <p:spPr>
          <a:xfrm>
            <a:off x="3570346" y="514925"/>
            <a:ext cx="3385156"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777069"/>
            <a:ext cx="2890896" cy="2584449"/>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CB849334-FA5E-4401-99EB-37977FE38DC5}" type="slidenum">
              <a:rPr lang="en-GB" smtClean="0"/>
              <a:pPr>
                <a:defRPr/>
              </a:pPr>
              <a:t>‹#›</a:t>
            </a:fld>
            <a:endParaRPr lang="en-GB" dirty="0"/>
          </a:p>
        </p:txBody>
      </p:sp>
    </p:spTree>
    <p:extLst>
      <p:ext uri="{BB962C8B-B14F-4D97-AF65-F5344CB8AC3E}">
        <p14:creationId xmlns:p14="http://schemas.microsoft.com/office/powerpoint/2010/main" val="21432723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800600"/>
            <a:ext cx="6447500" cy="566738"/>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609600"/>
            <a:ext cx="6447501" cy="3845718"/>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08001" y="5367338"/>
            <a:ext cx="6447500" cy="674024"/>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Edit Master text styles</a:t>
            </a:r>
          </a:p>
        </p:txBody>
      </p:sp>
      <p:sp>
        <p:nvSpPr>
          <p:cNvPr id="5" name="Date Placeholder 4"/>
          <p:cNvSpPr>
            <a:spLocks noGrp="1"/>
          </p:cNvSpPr>
          <p:nvPr>
            <p:ph type="dt" sz="half" idx="10"/>
          </p:nvPr>
        </p:nvSpPr>
        <p:spPr/>
        <p:txBody>
          <a:bodyPr/>
          <a:lstStyle/>
          <a:p>
            <a:pPr>
              <a:defRPr/>
            </a:pPr>
            <a:endParaRPr lang="en-GB" dirty="0"/>
          </a:p>
        </p:txBody>
      </p:sp>
      <p:sp>
        <p:nvSpPr>
          <p:cNvPr id="6" name="Footer Placeholder 5"/>
          <p:cNvSpPr>
            <a:spLocks noGrp="1"/>
          </p:cNvSpPr>
          <p:nvPr>
            <p:ph type="ftr" sz="quarter" idx="11"/>
          </p:nvPr>
        </p:nvSpPr>
        <p:spPr/>
        <p:txBody>
          <a:bodyPr/>
          <a:lstStyle/>
          <a:p>
            <a:pPr>
              <a:defRPr/>
            </a:pPr>
            <a:endParaRPr lang="en-GB" dirty="0"/>
          </a:p>
        </p:txBody>
      </p:sp>
      <p:sp>
        <p:nvSpPr>
          <p:cNvPr id="7" name="Slide Number Placeholder 6"/>
          <p:cNvSpPr>
            <a:spLocks noGrp="1"/>
          </p:cNvSpPr>
          <p:nvPr>
            <p:ph type="sldNum" sz="quarter" idx="12"/>
          </p:nvPr>
        </p:nvSpPr>
        <p:spPr/>
        <p:txBody>
          <a:bodyPr/>
          <a:lstStyle/>
          <a:p>
            <a:pPr>
              <a:defRPr/>
            </a:pPr>
            <a:fld id="{C56D262C-9682-4443-B8A7-3A2E73557352}" type="slidenum">
              <a:rPr lang="en-GB" smtClean="0"/>
              <a:pPr>
                <a:defRPr/>
              </a:pPr>
              <a:t>‹#›</a:t>
            </a:fld>
            <a:endParaRPr lang="en-GB" dirty="0"/>
          </a:p>
        </p:txBody>
      </p:sp>
    </p:spTree>
    <p:extLst>
      <p:ext uri="{BB962C8B-B14F-4D97-AF65-F5344CB8AC3E}">
        <p14:creationId xmlns:p14="http://schemas.microsoft.com/office/powerpoint/2010/main" val="13671976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609600"/>
            <a:ext cx="6447501" cy="3403600"/>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3145248-D41B-4487-9141-EF99530CA824}" type="slidenum">
              <a:rPr lang="en-GB" smtClean="0"/>
              <a:pPr>
                <a:defRPr/>
              </a:pPr>
              <a:t>‹#›</a:t>
            </a:fld>
            <a:endParaRPr lang="en-GB" dirty="0"/>
          </a:p>
        </p:txBody>
      </p:sp>
    </p:spTree>
    <p:extLst>
      <p:ext uri="{BB962C8B-B14F-4D97-AF65-F5344CB8AC3E}">
        <p14:creationId xmlns:p14="http://schemas.microsoft.com/office/powerpoint/2010/main" val="27638970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3632200"/>
            <a:ext cx="5418393"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Edit Master text styles</a:t>
            </a:r>
          </a:p>
        </p:txBody>
      </p:sp>
      <p:sp>
        <p:nvSpPr>
          <p:cNvPr id="3" name="Text Placeholder 2"/>
          <p:cNvSpPr>
            <a:spLocks noGrp="1"/>
          </p:cNvSpPr>
          <p:nvPr>
            <p:ph type="body" idx="1"/>
          </p:nvPr>
        </p:nvSpPr>
        <p:spPr>
          <a:xfrm>
            <a:off x="508001" y="4470400"/>
            <a:ext cx="6447501" cy="157096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3145248-D41B-4487-9141-EF99530CA824}" type="slidenum">
              <a:rPr lang="en-GB" smtClean="0"/>
              <a:pPr>
                <a:defRPr/>
              </a:pPr>
              <a:t>‹#›</a:t>
            </a:fld>
            <a:endParaRPr lang="en-GB" dirty="0"/>
          </a:p>
        </p:txBody>
      </p:sp>
      <p:sp>
        <p:nvSpPr>
          <p:cNvPr id="20" name="TextBox 19"/>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323052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931988"/>
            <a:ext cx="6447501" cy="2595460"/>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3145248-D41B-4487-9141-EF99530CA824}" type="slidenum">
              <a:rPr lang="en-GB" smtClean="0"/>
              <a:pPr>
                <a:defRPr/>
              </a:pPr>
              <a:t>‹#›</a:t>
            </a:fld>
            <a:endParaRPr lang="en-GB" dirty="0"/>
          </a:p>
        </p:txBody>
      </p:sp>
    </p:spTree>
    <p:extLst>
      <p:ext uri="{BB962C8B-B14F-4D97-AF65-F5344CB8AC3E}">
        <p14:creationId xmlns:p14="http://schemas.microsoft.com/office/powerpoint/2010/main" val="922248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609600"/>
            <a:ext cx="6070601"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3145248-D41B-4487-9141-EF99530CA824}" type="slidenum">
              <a:rPr lang="en-GB" smtClean="0"/>
              <a:pPr>
                <a:defRPr/>
              </a:pPr>
              <a:t>‹#›</a:t>
            </a:fld>
            <a:endParaRPr lang="en-GB" dirty="0"/>
          </a:p>
        </p:txBody>
      </p:sp>
      <p:sp>
        <p:nvSpPr>
          <p:cNvPr id="24" name="TextBox 23"/>
          <p:cNvSpPr txBox="1"/>
          <p:nvPr/>
        </p:nvSpPr>
        <p:spPr>
          <a:xfrm>
            <a:off x="406403" y="790378"/>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886556"/>
            <a:ext cx="457200" cy="5847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570336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609600"/>
            <a:ext cx="6441152" cy="302260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4013200"/>
            <a:ext cx="6447502" cy="514248"/>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Edit Master text styles</a:t>
            </a:r>
          </a:p>
        </p:txBody>
      </p:sp>
      <p:sp>
        <p:nvSpPr>
          <p:cNvPr id="3" name="Text Placeholder 2"/>
          <p:cNvSpPr>
            <a:spLocks noGrp="1"/>
          </p:cNvSpPr>
          <p:nvPr>
            <p:ph type="body" idx="1"/>
          </p:nvPr>
        </p:nvSpPr>
        <p:spPr>
          <a:xfrm>
            <a:off x="508001" y="4527448"/>
            <a:ext cx="6447501" cy="1513914"/>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3145248-D41B-4487-9141-EF99530CA824}" type="slidenum">
              <a:rPr lang="en-GB" smtClean="0"/>
              <a:pPr>
                <a:defRPr/>
              </a:pPr>
              <a:t>‹#›</a:t>
            </a:fld>
            <a:endParaRPr lang="en-GB" dirty="0"/>
          </a:p>
        </p:txBody>
      </p:sp>
    </p:spTree>
    <p:extLst>
      <p:ext uri="{BB962C8B-B14F-4D97-AF65-F5344CB8AC3E}">
        <p14:creationId xmlns:p14="http://schemas.microsoft.com/office/powerpoint/2010/main" val="385084061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C9704941-59A6-452A-92A6-CCE56D13D8A4}" type="slidenum">
              <a:rPr lang="en-GB" smtClean="0"/>
              <a:pPr>
                <a:defRPr/>
              </a:pPr>
              <a:t>‹#›</a:t>
            </a:fld>
            <a:endParaRPr lang="en-GB" dirty="0"/>
          </a:p>
        </p:txBody>
      </p:sp>
    </p:spTree>
    <p:extLst>
      <p:ext uri="{BB962C8B-B14F-4D97-AF65-F5344CB8AC3E}">
        <p14:creationId xmlns:p14="http://schemas.microsoft.com/office/powerpoint/2010/main" val="2743256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609600"/>
            <a:ext cx="978557"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1" y="609600"/>
            <a:ext cx="5295113"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endParaRPr lang="en-GB" dirty="0"/>
          </a:p>
        </p:txBody>
      </p:sp>
      <p:sp>
        <p:nvSpPr>
          <p:cNvPr id="5" name="Footer Placeholder 4"/>
          <p:cNvSpPr>
            <a:spLocks noGrp="1"/>
          </p:cNvSpPr>
          <p:nvPr>
            <p:ph type="ftr" sz="quarter" idx="11"/>
          </p:nvPr>
        </p:nvSpPr>
        <p:spPr/>
        <p:txBody>
          <a:bodyPr/>
          <a:lstStyle/>
          <a:p>
            <a:pPr>
              <a:defRPr/>
            </a:pPr>
            <a:endParaRPr lang="en-GB" dirty="0"/>
          </a:p>
        </p:txBody>
      </p:sp>
      <p:sp>
        <p:nvSpPr>
          <p:cNvPr id="6" name="Slide Number Placeholder 5"/>
          <p:cNvSpPr>
            <a:spLocks noGrp="1"/>
          </p:cNvSpPr>
          <p:nvPr>
            <p:ph type="sldNum" sz="quarter" idx="12"/>
          </p:nvPr>
        </p:nvSpPr>
        <p:spPr/>
        <p:txBody>
          <a:bodyPr/>
          <a:lstStyle/>
          <a:p>
            <a:pPr>
              <a:defRPr/>
            </a:pPr>
            <a:fld id="{2594BC2E-2B39-499C-A7DE-36C79F918E9F}" type="slidenum">
              <a:rPr lang="en-GB" smtClean="0"/>
              <a:pPr>
                <a:defRPr/>
              </a:pPr>
              <a:t>‹#›</a:t>
            </a:fld>
            <a:endParaRPr lang="en-GB" dirty="0"/>
          </a:p>
        </p:txBody>
      </p:sp>
    </p:spTree>
    <p:extLst>
      <p:ext uri="{BB962C8B-B14F-4D97-AF65-F5344CB8AC3E}">
        <p14:creationId xmlns:p14="http://schemas.microsoft.com/office/powerpoint/2010/main" val="4022954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9144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08001" y="2160590"/>
            <a:ext cx="6447501"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3850" y="6041363"/>
            <a:ext cx="683954" cy="365125"/>
          </a:xfrm>
          <a:prstGeom prst="rect">
            <a:avLst/>
          </a:prstGeom>
        </p:spPr>
        <p:txBody>
          <a:bodyPr vert="horz" lIns="91440" tIns="45720" rIns="91440" bIns="45720" rtlCol="0" anchor="ctr"/>
          <a:lstStyle>
            <a:lvl1pPr algn="r">
              <a:defRPr sz="675">
                <a:solidFill>
                  <a:schemeClr val="tx1">
                    <a:tint val="75000"/>
                  </a:schemeClr>
                </a:solidFill>
              </a:defRPr>
            </a:lvl1pPr>
          </a:lstStyle>
          <a:p>
            <a:pPr>
              <a:defRPr/>
            </a:pPr>
            <a:endParaRPr lang="en-GB" dirty="0"/>
          </a:p>
        </p:txBody>
      </p:sp>
      <p:sp>
        <p:nvSpPr>
          <p:cNvPr id="5" name="Footer Placeholder 4"/>
          <p:cNvSpPr>
            <a:spLocks noGrp="1"/>
          </p:cNvSpPr>
          <p:nvPr>
            <p:ph type="ftr" sz="quarter" idx="3"/>
          </p:nvPr>
        </p:nvSpPr>
        <p:spPr>
          <a:xfrm>
            <a:off x="508001" y="6041363"/>
            <a:ext cx="4723209"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endParaRPr lang="en-GB" dirty="0"/>
          </a:p>
        </p:txBody>
      </p:sp>
      <p:sp>
        <p:nvSpPr>
          <p:cNvPr id="6" name="Slide Number Placeholder 5"/>
          <p:cNvSpPr>
            <a:spLocks noGrp="1"/>
          </p:cNvSpPr>
          <p:nvPr>
            <p:ph type="sldNum" sz="quarter" idx="4"/>
          </p:nvPr>
        </p:nvSpPr>
        <p:spPr>
          <a:xfrm>
            <a:off x="6442998" y="6041363"/>
            <a:ext cx="512504" cy="365125"/>
          </a:xfrm>
          <a:prstGeom prst="rect">
            <a:avLst/>
          </a:prstGeom>
        </p:spPr>
        <p:txBody>
          <a:bodyPr vert="horz" lIns="91440" tIns="45720" rIns="91440" bIns="45720" rtlCol="0" anchor="ctr"/>
          <a:lstStyle>
            <a:lvl1pPr algn="r">
              <a:defRPr sz="675">
                <a:solidFill>
                  <a:schemeClr val="accent1"/>
                </a:solidFill>
              </a:defRPr>
            </a:lvl1pPr>
          </a:lstStyle>
          <a:p>
            <a:pPr>
              <a:defRPr/>
            </a:pPr>
            <a:fld id="{23145248-D41B-4487-9141-EF99530CA824}" type="slidenum">
              <a:rPr lang="en-GB" smtClean="0"/>
              <a:pPr>
                <a:defRPr/>
              </a:pPr>
              <a:t>‹#›</a:t>
            </a:fld>
            <a:endParaRPr lang="en-GB" dirty="0"/>
          </a:p>
        </p:txBody>
      </p:sp>
    </p:spTree>
    <p:extLst>
      <p:ext uri="{BB962C8B-B14F-4D97-AF65-F5344CB8AC3E}">
        <p14:creationId xmlns:p14="http://schemas.microsoft.com/office/powerpoint/2010/main" val="315942437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Lst>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hyperlink" Target="http://www.google.co.uk/url?sa=i&amp;rct=j&amp;q=&amp;esrc=s&amp;source=images&amp;cd=&amp;cad=rja&amp;uact=8&amp;ved=0ahUKEwjIn9XOiqDPAhVM2xoKHdY0Bg4QjRwIBw&amp;url=http://www.englishexercises.org/makeagame/viewgame.asp?id=615&amp;bvm=bv.133387755,d.ZGg&amp;psig=AFQjCNGNxyoserG6ZF6LWWwTIM-4JUr-kA&amp;ust=1474534337967150" TargetMode="External"/><Relationship Id="rId7"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32796" y="400785"/>
            <a:ext cx="8642350" cy="4465641"/>
          </a:xfrm>
        </p:spPr>
        <p:txBody>
          <a:bodyPr>
            <a:normAutofit fontScale="90000"/>
          </a:bodyPr>
          <a:lstStyle/>
          <a:p>
            <a:pPr algn="ctr" eaLnBrk="1" hangingPunct="1">
              <a:defRPr/>
            </a:pPr>
            <a:r>
              <a:rPr lang="en-GB" sz="9600" dirty="0"/>
              <a:t>Welcome To </a:t>
            </a:r>
            <a:br>
              <a:rPr lang="en-GB" sz="9600" dirty="0"/>
            </a:br>
            <a:r>
              <a:rPr lang="en-GB" sz="9600" dirty="0"/>
              <a:t>Year 2</a:t>
            </a:r>
            <a:br>
              <a:rPr lang="en-GB" sz="9600" dirty="0"/>
            </a:br>
            <a:br>
              <a:rPr lang="en-GB" sz="9600" dirty="0"/>
            </a:br>
            <a:endParaRPr lang="en-US" dirty="0">
              <a:solidFill>
                <a:schemeClr val="tx1"/>
              </a:solidFill>
            </a:endParaRPr>
          </a:p>
        </p:txBody>
      </p:sp>
      <p:pic>
        <p:nvPicPr>
          <p:cNvPr id="1026" name="Picture 2" descr="C:\Users\Hflynn\AppData\Local\Microsoft\Windows\Temporary Internet Files\Content.IE5\UUQZM8YK\Gray_squirrel_(Sciurus_carolinensis)_in_Boston_Public_Garden_September_2010[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4132" y="2012578"/>
            <a:ext cx="1722775" cy="2297032"/>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Hflynn\AppData\Local\Microsoft\Windows\Temporary Internet Files\Content.IE5\SX6GGENE\Badger(UO)[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76050" y="2884992"/>
            <a:ext cx="1905000" cy="13792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Hflynn\AppData\Local\Microsoft\Windows\Temporary Internet Files\Content.IE5\CM5JHN1K\Red-bellied_Woodpecker-27527[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00192" y="2012578"/>
            <a:ext cx="1435645" cy="229703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79370" y="4310432"/>
            <a:ext cx="2752469" cy="1569660"/>
          </a:xfrm>
          <a:prstGeom prst="rect">
            <a:avLst/>
          </a:prstGeom>
          <a:noFill/>
        </p:spPr>
        <p:txBody>
          <a:bodyPr wrap="square" rtlCol="0">
            <a:spAutoFit/>
          </a:bodyPr>
          <a:lstStyle/>
          <a:p>
            <a:pPr algn="ctr"/>
            <a:r>
              <a:rPr lang="en-GB" sz="2400" b="1" u="sng" dirty="0"/>
              <a:t>Miss Perkins, </a:t>
            </a:r>
          </a:p>
          <a:p>
            <a:pPr algn="ctr"/>
            <a:r>
              <a:rPr lang="en-GB" sz="2400" b="1" u="sng" dirty="0"/>
              <a:t>Mrs Wilson,</a:t>
            </a:r>
          </a:p>
          <a:p>
            <a:pPr algn="ctr"/>
            <a:r>
              <a:rPr lang="en-GB" sz="2400" dirty="0"/>
              <a:t>Mrs Hewlett, Mrs </a:t>
            </a:r>
            <a:r>
              <a:rPr lang="en-GB" sz="2400" dirty="0" err="1"/>
              <a:t>Froy</a:t>
            </a:r>
            <a:r>
              <a:rPr lang="en-GB" sz="2400" dirty="0"/>
              <a:t> and Mrs Scott</a:t>
            </a:r>
          </a:p>
        </p:txBody>
      </p:sp>
      <p:sp>
        <p:nvSpPr>
          <p:cNvPr id="4" name="TextBox 3"/>
          <p:cNvSpPr txBox="1"/>
          <p:nvPr/>
        </p:nvSpPr>
        <p:spPr>
          <a:xfrm>
            <a:off x="3412484" y="4309610"/>
            <a:ext cx="2632131" cy="1200329"/>
          </a:xfrm>
          <a:prstGeom prst="rect">
            <a:avLst/>
          </a:prstGeom>
          <a:noFill/>
        </p:spPr>
        <p:txBody>
          <a:bodyPr wrap="square" rtlCol="0">
            <a:spAutoFit/>
          </a:bodyPr>
          <a:lstStyle/>
          <a:p>
            <a:pPr algn="ctr"/>
            <a:r>
              <a:rPr lang="en-GB" sz="2400" b="1" u="sng" dirty="0"/>
              <a:t>Mr </a:t>
            </a:r>
            <a:r>
              <a:rPr lang="en-GB" sz="2400" b="1" u="sng" dirty="0" err="1"/>
              <a:t>Firman</a:t>
            </a:r>
            <a:r>
              <a:rPr lang="en-GB" sz="2400" dirty="0"/>
              <a:t>, </a:t>
            </a:r>
          </a:p>
          <a:p>
            <a:pPr algn="ctr"/>
            <a:r>
              <a:rPr lang="en-GB" sz="2400" dirty="0"/>
              <a:t>Mrs Lewis and </a:t>
            </a:r>
          </a:p>
          <a:p>
            <a:pPr algn="ctr"/>
            <a:r>
              <a:rPr lang="en-GB" sz="2400" dirty="0"/>
              <a:t>Mrs Andrews </a:t>
            </a:r>
          </a:p>
        </p:txBody>
      </p:sp>
      <p:sp>
        <p:nvSpPr>
          <p:cNvPr id="5" name="TextBox 4"/>
          <p:cNvSpPr txBox="1"/>
          <p:nvPr/>
        </p:nvSpPr>
        <p:spPr>
          <a:xfrm>
            <a:off x="6376103" y="4365114"/>
            <a:ext cx="2483824" cy="1569660"/>
          </a:xfrm>
          <a:prstGeom prst="rect">
            <a:avLst/>
          </a:prstGeom>
          <a:noFill/>
        </p:spPr>
        <p:txBody>
          <a:bodyPr wrap="square" rtlCol="0">
            <a:spAutoFit/>
          </a:bodyPr>
          <a:lstStyle/>
          <a:p>
            <a:pPr algn="ctr"/>
            <a:r>
              <a:rPr lang="en-GB" sz="2400" b="1" u="sng" dirty="0"/>
              <a:t>Mrs </a:t>
            </a:r>
            <a:r>
              <a:rPr lang="en-GB" sz="2400" b="1" u="sng" dirty="0" err="1"/>
              <a:t>Kniola</a:t>
            </a:r>
            <a:r>
              <a:rPr lang="en-GB" sz="2400" dirty="0"/>
              <a:t>, </a:t>
            </a:r>
          </a:p>
          <a:p>
            <a:pPr algn="ctr"/>
            <a:r>
              <a:rPr lang="en-GB" sz="2400" dirty="0"/>
              <a:t>Mrs Browne, Ms Gingham and Mrs </a:t>
            </a:r>
            <a:r>
              <a:rPr lang="en-GB" sz="2400" dirty="0" err="1"/>
              <a:t>Froy</a:t>
            </a:r>
            <a:r>
              <a:rPr lang="en-GB" sz="2400" dirty="0"/>
              <a:t> </a:t>
            </a:r>
          </a:p>
        </p:txBody>
      </p:sp>
      <p:sp>
        <p:nvSpPr>
          <p:cNvPr id="2" name="Rectangle 1"/>
          <p:cNvSpPr/>
          <p:nvPr/>
        </p:nvSpPr>
        <p:spPr>
          <a:xfrm>
            <a:off x="597171" y="5880092"/>
            <a:ext cx="8262756" cy="830997"/>
          </a:xfrm>
          <a:prstGeom prst="rect">
            <a:avLst/>
          </a:prstGeom>
        </p:spPr>
        <p:txBody>
          <a:bodyPr wrap="square">
            <a:spAutoFit/>
          </a:bodyPr>
          <a:lstStyle/>
          <a:p>
            <a:pPr algn="ctr"/>
            <a:r>
              <a:rPr lang="en-GB" sz="2400" dirty="0"/>
              <a:t>High Level Teaching Assistant – Ms Harding</a:t>
            </a:r>
          </a:p>
          <a:p>
            <a:pPr algn="ctr"/>
            <a:r>
              <a:rPr lang="en-GB" sz="2400" dirty="0"/>
              <a:t>Speech &amp; Language Assistant – Mrs Cooper</a:t>
            </a:r>
          </a:p>
        </p:txBody>
      </p:sp>
    </p:spTree>
  </p:cSld>
  <p:clrMapOvr>
    <a:masterClrMapping/>
  </p:clrMapOvr>
  <mc:AlternateContent xmlns:mc="http://schemas.openxmlformats.org/markup-compatibility/2006" xmlns:p14="http://schemas.microsoft.com/office/powerpoint/2010/main">
    <mc:Choice Requires="p14">
      <p:transition spd="slow" p14:dur="2000" advTm="7168"/>
    </mc:Choice>
    <mc:Fallback xmlns="">
      <p:transition spd="slow" advTm="716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Rectangle 2"/>
          <p:cNvSpPr>
            <a:spLocks noGrp="1" noChangeArrowheads="1"/>
          </p:cNvSpPr>
          <p:nvPr>
            <p:ph type="title"/>
          </p:nvPr>
        </p:nvSpPr>
        <p:spPr>
          <a:xfrm>
            <a:off x="251520" y="476670"/>
            <a:ext cx="6870700" cy="771525"/>
          </a:xfrm>
        </p:spPr>
        <p:txBody>
          <a:bodyPr>
            <a:noAutofit/>
          </a:bodyPr>
          <a:lstStyle/>
          <a:p>
            <a:pPr eaLnBrk="1" hangingPunct="1"/>
            <a:r>
              <a:rPr lang="en-GB" sz="4800" b="1" u="sng" dirty="0">
                <a:latin typeface="Comic Sans MS" panose="030F0702030302020204" pitchFamily="66" charset="0"/>
              </a:rPr>
              <a:t>Let’s get organised!</a:t>
            </a:r>
            <a:endParaRPr lang="en-US" sz="4800" b="1" u="sng" dirty="0">
              <a:latin typeface="Comic Sans MS" panose="030F0702030302020204" pitchFamily="66" charset="0"/>
            </a:endParaRPr>
          </a:p>
        </p:txBody>
      </p:sp>
      <p:sp>
        <p:nvSpPr>
          <p:cNvPr id="21506" name="Rectangle 3"/>
          <p:cNvSpPr>
            <a:spLocks noGrp="1" noChangeArrowheads="1"/>
          </p:cNvSpPr>
          <p:nvPr>
            <p:ph idx="1"/>
          </p:nvPr>
        </p:nvSpPr>
        <p:spPr>
          <a:xfrm>
            <a:off x="251520" y="1602245"/>
            <a:ext cx="8774752" cy="5064121"/>
          </a:xfrm>
        </p:spPr>
        <p:txBody>
          <a:bodyPr>
            <a:normAutofit/>
          </a:bodyPr>
          <a:lstStyle/>
          <a:p>
            <a:pPr>
              <a:lnSpc>
                <a:spcPct val="80000"/>
              </a:lnSpc>
            </a:pPr>
            <a:r>
              <a:rPr lang="en-GB" sz="2600" dirty="0">
                <a:solidFill>
                  <a:schemeClr val="tx1"/>
                </a:solidFill>
                <a:latin typeface="Comic Sans MS" panose="030F0702030302020204" pitchFamily="66" charset="0"/>
              </a:rPr>
              <a:t>Time keeping and attendance </a:t>
            </a:r>
          </a:p>
          <a:p>
            <a:pPr marL="0" indent="0">
              <a:lnSpc>
                <a:spcPct val="80000"/>
              </a:lnSpc>
              <a:buNone/>
            </a:pPr>
            <a:r>
              <a:rPr lang="en-GB" sz="2600" dirty="0">
                <a:solidFill>
                  <a:schemeClr val="tx1"/>
                </a:solidFill>
                <a:latin typeface="Comic Sans MS" panose="030F0702030302020204" pitchFamily="66" charset="0"/>
              </a:rPr>
              <a:t>	(Hampshire Policy. No holidays -fixed penalties) </a:t>
            </a:r>
          </a:p>
          <a:p>
            <a:pPr marL="0" indent="0">
              <a:lnSpc>
                <a:spcPct val="80000"/>
              </a:lnSpc>
              <a:buNone/>
            </a:pPr>
            <a:r>
              <a:rPr lang="en-GB" sz="2600" dirty="0">
                <a:solidFill>
                  <a:schemeClr val="tx1"/>
                </a:solidFill>
                <a:latin typeface="Comic Sans MS" panose="030F0702030302020204" pitchFamily="66" charset="0"/>
              </a:rPr>
              <a:t>	Arrive 8:45-9:00    Collect at 3:10</a:t>
            </a:r>
          </a:p>
          <a:p>
            <a:pPr>
              <a:lnSpc>
                <a:spcPct val="80000"/>
              </a:lnSpc>
            </a:pPr>
            <a:r>
              <a:rPr lang="en-GB" sz="2600" dirty="0">
                <a:solidFill>
                  <a:schemeClr val="tx1"/>
                </a:solidFill>
                <a:latin typeface="Comic Sans MS" panose="030F0702030302020204" pitchFamily="66" charset="0"/>
              </a:rPr>
              <a:t>Uniform/PE Kit named – even shoes please! </a:t>
            </a:r>
          </a:p>
          <a:p>
            <a:pPr>
              <a:lnSpc>
                <a:spcPct val="80000"/>
              </a:lnSpc>
            </a:pPr>
            <a:r>
              <a:rPr lang="en-GB" sz="2600" dirty="0">
                <a:solidFill>
                  <a:schemeClr val="tx1"/>
                </a:solidFill>
                <a:latin typeface="Comic Sans MS" panose="030F0702030302020204" pitchFamily="66" charset="0"/>
              </a:rPr>
              <a:t>Slippers and wellies</a:t>
            </a:r>
          </a:p>
          <a:p>
            <a:pPr>
              <a:lnSpc>
                <a:spcPct val="80000"/>
              </a:lnSpc>
            </a:pPr>
            <a:r>
              <a:rPr lang="en-GB" sz="2600" dirty="0">
                <a:solidFill>
                  <a:schemeClr val="tx1"/>
                </a:solidFill>
                <a:latin typeface="Comic Sans MS" panose="030F0702030302020204" pitchFamily="66" charset="0"/>
              </a:rPr>
              <a:t>School dinners – usually meat or vegetarian choice. Cold lunches at the moment. </a:t>
            </a:r>
          </a:p>
          <a:p>
            <a:pPr>
              <a:lnSpc>
                <a:spcPct val="80000"/>
              </a:lnSpc>
            </a:pPr>
            <a:r>
              <a:rPr lang="en-GB" sz="2600" dirty="0">
                <a:solidFill>
                  <a:schemeClr val="tx1"/>
                </a:solidFill>
                <a:latin typeface="Comic Sans MS" panose="030F0702030302020204" pitchFamily="66" charset="0"/>
              </a:rPr>
              <a:t>Healthy choices in lunchboxes – no nuts. </a:t>
            </a:r>
          </a:p>
          <a:p>
            <a:pPr>
              <a:lnSpc>
                <a:spcPct val="80000"/>
              </a:lnSpc>
            </a:pPr>
            <a:r>
              <a:rPr lang="en-GB" sz="2600" dirty="0">
                <a:solidFill>
                  <a:schemeClr val="tx1"/>
                </a:solidFill>
                <a:latin typeface="Comic Sans MS" panose="030F0702030302020204" pitchFamily="66" charset="0"/>
              </a:rPr>
              <a:t>Water in bottles for class. Squash is allowed at lunch time. </a:t>
            </a:r>
          </a:p>
          <a:p>
            <a:pPr>
              <a:lnSpc>
                <a:spcPct val="80000"/>
              </a:lnSpc>
            </a:pPr>
            <a:r>
              <a:rPr lang="en-GB" sz="2600" dirty="0">
                <a:solidFill>
                  <a:schemeClr val="tx1"/>
                </a:solidFill>
                <a:latin typeface="Comic Sans MS" panose="030F0702030302020204" pitchFamily="66" charset="0"/>
              </a:rPr>
              <a:t>Books in book bags - not drinks bottles please</a:t>
            </a:r>
          </a:p>
          <a:p>
            <a:pPr eaLnBrk="1" hangingPunct="1">
              <a:lnSpc>
                <a:spcPct val="80000"/>
              </a:lnSpc>
            </a:pPr>
            <a:r>
              <a:rPr lang="en-GB" sz="2600" dirty="0">
                <a:solidFill>
                  <a:schemeClr val="tx1"/>
                </a:solidFill>
                <a:latin typeface="Comic Sans MS" panose="030F0702030302020204" pitchFamily="66" charset="0"/>
              </a:rPr>
              <a:t>Show and tell – Spotlight</a:t>
            </a:r>
          </a:p>
          <a:p>
            <a:pPr eaLnBrk="1" hangingPunct="1">
              <a:lnSpc>
                <a:spcPct val="80000"/>
              </a:lnSpc>
            </a:pPr>
            <a:endParaRPr lang="en-GB" sz="1600" dirty="0">
              <a:solidFill>
                <a:schemeClr val="tx1"/>
              </a:solidFill>
            </a:endParaRPr>
          </a:p>
          <a:p>
            <a:pPr eaLnBrk="1" hangingPunct="1">
              <a:lnSpc>
                <a:spcPct val="80000"/>
              </a:lnSpc>
            </a:pPr>
            <a:endParaRPr lang="en-US" sz="1600" dirty="0">
              <a:solidFill>
                <a:schemeClr val="tx1"/>
              </a:solidFill>
            </a:endParaRPr>
          </a:p>
        </p:txBody>
      </p:sp>
      <p:pic>
        <p:nvPicPr>
          <p:cNvPr id="4104" name="Picture 8" descr="How to get - and stay - organised | Psychologi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192" y="191634"/>
            <a:ext cx="2683197" cy="13415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advTm="9347"/>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59632" y="809758"/>
            <a:ext cx="8229600" cy="1252728"/>
          </a:xfrm>
        </p:spPr>
        <p:txBody>
          <a:bodyPr>
            <a:normAutofit/>
          </a:bodyPr>
          <a:lstStyle/>
          <a:p>
            <a:r>
              <a:rPr lang="en-US" sz="4800" b="1" dirty="0">
                <a:latin typeface="Comic Sans MS" panose="030F0702030302020204" pitchFamily="66" charset="0"/>
              </a:rPr>
              <a:t>Class Dojo</a:t>
            </a:r>
          </a:p>
        </p:txBody>
      </p:sp>
      <p:sp>
        <p:nvSpPr>
          <p:cNvPr id="2" name="Content Placeholder 1"/>
          <p:cNvSpPr>
            <a:spLocks noGrp="1"/>
          </p:cNvSpPr>
          <p:nvPr>
            <p:ph idx="1"/>
          </p:nvPr>
        </p:nvSpPr>
        <p:spPr>
          <a:xfrm>
            <a:off x="323528" y="2420888"/>
            <a:ext cx="8568952" cy="4032448"/>
          </a:xfrm>
        </p:spPr>
        <p:txBody>
          <a:bodyPr>
            <a:noAutofit/>
          </a:bodyPr>
          <a:lstStyle/>
          <a:p>
            <a:r>
              <a:rPr lang="en-US" sz="2400" dirty="0">
                <a:solidFill>
                  <a:schemeClr val="tx1"/>
                </a:solidFill>
                <a:latin typeface="Comic Sans MS" panose="030F0702030302020204" pitchFamily="66" charset="0"/>
              </a:rPr>
              <a:t>Class Dojo allows us to send you photos and information about your child’s learning either individually or as a whole class</a:t>
            </a:r>
            <a:r>
              <a:rPr lang="en-US" sz="2400" dirty="0">
                <a:latin typeface="Comic Sans MS" panose="030F0702030302020204" pitchFamily="66" charset="0"/>
              </a:rPr>
              <a:t>.</a:t>
            </a:r>
          </a:p>
          <a:p>
            <a:r>
              <a:rPr lang="en-US" sz="2400" dirty="0">
                <a:solidFill>
                  <a:schemeClr val="tx1"/>
                </a:solidFill>
                <a:latin typeface="Comic Sans MS" panose="030F0702030302020204" pitchFamily="66" charset="0"/>
              </a:rPr>
              <a:t>We pride ourselves on having a good two way working relationship with all our parents in the school.</a:t>
            </a:r>
          </a:p>
          <a:p>
            <a:r>
              <a:rPr lang="en-US" sz="2400" dirty="0">
                <a:solidFill>
                  <a:schemeClr val="tx1"/>
                </a:solidFill>
                <a:latin typeface="Comic Sans MS" panose="030F0702030302020204" pitchFamily="66" charset="0"/>
              </a:rPr>
              <a:t>Please feel free to send class teachers a message if there is anything you would like us to know, or if you have a question – preferably between 8:30 – 5:00</a:t>
            </a:r>
          </a:p>
          <a:p>
            <a:r>
              <a:rPr lang="en-US" sz="2400" dirty="0">
                <a:solidFill>
                  <a:schemeClr val="tx1"/>
                </a:solidFill>
                <a:latin typeface="Comic Sans MS" panose="030F0702030302020204" pitchFamily="66" charset="0"/>
              </a:rPr>
              <a:t>Any urgent messages, please phone the school office. </a:t>
            </a:r>
          </a:p>
        </p:txBody>
      </p:sp>
      <p:pic>
        <p:nvPicPr>
          <p:cNvPr id="4" name="Picture 3"/>
          <p:cNvPicPr>
            <a:picLocks noChangeAspect="1"/>
          </p:cNvPicPr>
          <p:nvPr/>
        </p:nvPicPr>
        <p:blipFill>
          <a:blip r:embed="rId2"/>
          <a:stretch>
            <a:fillRect/>
          </a:stretch>
        </p:blipFill>
        <p:spPr>
          <a:xfrm>
            <a:off x="4608004" y="173401"/>
            <a:ext cx="2343150" cy="2343150"/>
          </a:xfrm>
          <a:prstGeom prst="rect">
            <a:avLst/>
          </a:prstGeom>
        </p:spPr>
      </p:pic>
    </p:spTree>
    <p:extLst>
      <p:ext uri="{BB962C8B-B14F-4D97-AF65-F5344CB8AC3E}">
        <p14:creationId xmlns:p14="http://schemas.microsoft.com/office/powerpoint/2010/main" val="35393236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376738"/>
            <a:ext cx="8640960" cy="1059904"/>
          </a:xfrm>
        </p:spPr>
        <p:txBody>
          <a:bodyPr>
            <a:normAutofit/>
          </a:bodyPr>
          <a:lstStyle/>
          <a:p>
            <a:r>
              <a:rPr lang="en-GB" sz="4800" b="1" dirty="0">
                <a:latin typeface="Comic Sans MS" panose="030F0702030302020204" pitchFamily="66" charset="0"/>
              </a:rPr>
              <a:t>Making the right choices? </a:t>
            </a:r>
          </a:p>
        </p:txBody>
      </p:sp>
      <p:sp>
        <p:nvSpPr>
          <p:cNvPr id="3" name="Content Placeholder 2"/>
          <p:cNvSpPr>
            <a:spLocks noGrp="1"/>
          </p:cNvSpPr>
          <p:nvPr>
            <p:ph idx="1"/>
          </p:nvPr>
        </p:nvSpPr>
        <p:spPr>
          <a:xfrm>
            <a:off x="4146212" y="1413676"/>
            <a:ext cx="4536504" cy="4552528"/>
          </a:xfrm>
        </p:spPr>
        <p:txBody>
          <a:bodyPr>
            <a:normAutofit/>
          </a:bodyPr>
          <a:lstStyle/>
          <a:p>
            <a:pPr>
              <a:lnSpc>
                <a:spcPct val="80000"/>
              </a:lnSpc>
            </a:pPr>
            <a:r>
              <a:rPr lang="en-GB" sz="2000" dirty="0">
                <a:solidFill>
                  <a:schemeClr val="tx1"/>
                </a:solidFill>
                <a:latin typeface="Comic Sans MS" panose="030F0702030302020204" pitchFamily="66" charset="0"/>
              </a:rPr>
              <a:t>Ranger Rules – When the children follow the rules, they will stay in the treehouse. If they do something exceptional then they may put their name on the bird and ‘fly high’</a:t>
            </a:r>
          </a:p>
        </p:txBody>
      </p:sp>
      <p:pic>
        <p:nvPicPr>
          <p:cNvPr id="6" name="Picture 5"/>
          <p:cNvPicPr/>
          <p:nvPr/>
        </p:nvPicPr>
        <p:blipFill rotWithShape="1">
          <a:blip r:embed="rId3"/>
          <a:srcRect l="37892" t="23941" r="38400" b="25230"/>
          <a:stretch/>
        </p:blipFill>
        <p:spPr bwMode="auto">
          <a:xfrm>
            <a:off x="5007178" y="3356992"/>
            <a:ext cx="2520280" cy="2862436"/>
          </a:xfrm>
          <a:prstGeom prst="rect">
            <a:avLst/>
          </a:prstGeom>
          <a:ln>
            <a:noFill/>
          </a:ln>
          <a:extLst>
            <a:ext uri="{53640926-AAD7-44D8-BBD7-CCE9431645EC}">
              <a14:shadowObscured xmlns:a14="http://schemas.microsoft.com/office/drawing/2010/main"/>
            </a:ext>
          </a:extLst>
        </p:spPr>
      </p:pic>
      <p:pic>
        <p:nvPicPr>
          <p:cNvPr id="4" name="Picture 3"/>
          <p:cNvPicPr>
            <a:picLocks noChangeAspect="1"/>
          </p:cNvPicPr>
          <p:nvPr/>
        </p:nvPicPr>
        <p:blipFill>
          <a:blip r:embed="rId4"/>
          <a:stretch>
            <a:fillRect/>
          </a:stretch>
        </p:blipFill>
        <p:spPr>
          <a:xfrm>
            <a:off x="5977580" y="3902188"/>
            <a:ext cx="646648" cy="565636"/>
          </a:xfrm>
          <a:prstGeom prst="rect">
            <a:avLst/>
          </a:prstGeom>
        </p:spPr>
      </p:pic>
      <p:pic>
        <p:nvPicPr>
          <p:cNvPr id="7" name="Picture 6"/>
          <p:cNvPicPr>
            <a:picLocks noChangeAspect="1"/>
          </p:cNvPicPr>
          <p:nvPr/>
        </p:nvPicPr>
        <p:blipFill rotWithShape="1">
          <a:blip r:embed="rId5"/>
          <a:srcRect l="57079" t="23289" r="16359" b="12791"/>
          <a:stretch/>
        </p:blipFill>
        <p:spPr>
          <a:xfrm>
            <a:off x="467544" y="1439698"/>
            <a:ext cx="3678668" cy="4977024"/>
          </a:xfrm>
          <a:prstGeom prst="rect">
            <a:avLst/>
          </a:prstGeom>
        </p:spPr>
      </p:pic>
    </p:spTree>
    <p:extLst>
      <p:ext uri="{BB962C8B-B14F-4D97-AF65-F5344CB8AC3E}">
        <p14:creationId xmlns:p14="http://schemas.microsoft.com/office/powerpoint/2010/main" val="38208735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377540" y="348238"/>
            <a:ext cx="8229600" cy="1143000"/>
          </a:xfrm>
        </p:spPr>
        <p:txBody>
          <a:bodyPr>
            <a:normAutofit fontScale="90000"/>
          </a:bodyPr>
          <a:lstStyle/>
          <a:p>
            <a:r>
              <a:rPr lang="en-GB" altLang="en-US" sz="5400" b="1" dirty="0">
                <a:solidFill>
                  <a:schemeClr val="bg1"/>
                </a:solidFill>
                <a:latin typeface="Comic Sans MS" panose="030F0702030302020204" pitchFamily="66" charset="0"/>
              </a:rPr>
              <a:t>   Ranger Skills</a:t>
            </a:r>
            <a:br>
              <a:rPr lang="en-GB" altLang="en-US" sz="5400" b="1" dirty="0">
                <a:solidFill>
                  <a:schemeClr val="bg1"/>
                </a:solidFill>
                <a:latin typeface="Comic Sans MS" panose="030F0702030302020204" pitchFamily="66" charset="0"/>
              </a:rPr>
            </a:br>
            <a:r>
              <a:rPr lang="en-GB" altLang="en-US" sz="3100" b="1" dirty="0">
                <a:solidFill>
                  <a:schemeClr val="bg1"/>
                </a:solidFill>
                <a:latin typeface="Comic Sans MS" panose="030F0702030302020204" pitchFamily="66" charset="0"/>
              </a:rPr>
              <a:t>Behaviours for learning</a:t>
            </a:r>
          </a:p>
        </p:txBody>
      </p:sp>
      <p:pic>
        <p:nvPicPr>
          <p:cNvPr id="5124" name="irc_mi" descr="Image result for bear picture">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8739" y="2730203"/>
            <a:ext cx="1601235" cy="11683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5"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77772" y="4717308"/>
            <a:ext cx="1662202" cy="15298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917176" y="1146845"/>
            <a:ext cx="1321933" cy="9551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7" name="Picture 6"/>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93582" y="355735"/>
            <a:ext cx="1268731" cy="1542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8"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54215" y="3160960"/>
            <a:ext cx="2024378" cy="12783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9" name="Picture 8"/>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423670" y="5399035"/>
            <a:ext cx="2308944" cy="1210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6570461" y="716301"/>
            <a:ext cx="2622550" cy="400110"/>
          </a:xfrm>
          <a:prstGeom prst="rect">
            <a:avLst/>
          </a:prstGeom>
          <a:noFill/>
        </p:spPr>
        <p:txBody>
          <a:bodyPr wrap="square" rtlCol="0">
            <a:spAutoFit/>
          </a:bodyPr>
          <a:lstStyle/>
          <a:p>
            <a:r>
              <a:rPr lang="en-GB" sz="2000" dirty="0"/>
              <a:t>Adaptable Spider</a:t>
            </a:r>
          </a:p>
        </p:txBody>
      </p:sp>
      <p:sp>
        <p:nvSpPr>
          <p:cNvPr id="4" name="TextBox 3"/>
          <p:cNvSpPr txBox="1"/>
          <p:nvPr/>
        </p:nvSpPr>
        <p:spPr>
          <a:xfrm>
            <a:off x="6600723" y="2700088"/>
            <a:ext cx="2592288" cy="400110"/>
          </a:xfrm>
          <a:prstGeom prst="rect">
            <a:avLst/>
          </a:prstGeom>
          <a:noFill/>
        </p:spPr>
        <p:txBody>
          <a:bodyPr wrap="square" rtlCol="0">
            <a:spAutoFit/>
          </a:bodyPr>
          <a:lstStyle/>
          <a:p>
            <a:r>
              <a:rPr lang="en-GB" sz="2000" dirty="0"/>
              <a:t>Giggly Mouse</a:t>
            </a:r>
          </a:p>
        </p:txBody>
      </p:sp>
      <p:sp>
        <p:nvSpPr>
          <p:cNvPr id="5" name="TextBox 4"/>
          <p:cNvSpPr txBox="1"/>
          <p:nvPr/>
        </p:nvSpPr>
        <p:spPr>
          <a:xfrm>
            <a:off x="1379219" y="916356"/>
            <a:ext cx="2550592" cy="400110"/>
          </a:xfrm>
          <a:prstGeom prst="rect">
            <a:avLst/>
          </a:prstGeom>
          <a:noFill/>
        </p:spPr>
        <p:txBody>
          <a:bodyPr wrap="square" rtlCol="0">
            <a:spAutoFit/>
          </a:bodyPr>
          <a:lstStyle/>
          <a:p>
            <a:r>
              <a:rPr lang="en-GB" sz="2000" dirty="0"/>
              <a:t>Resourceful Beaver</a:t>
            </a:r>
          </a:p>
        </p:txBody>
      </p:sp>
      <p:sp>
        <p:nvSpPr>
          <p:cNvPr id="6" name="TextBox 5"/>
          <p:cNvSpPr txBox="1"/>
          <p:nvPr/>
        </p:nvSpPr>
        <p:spPr>
          <a:xfrm>
            <a:off x="226117" y="4378868"/>
            <a:ext cx="2591519" cy="400110"/>
          </a:xfrm>
          <a:prstGeom prst="rect">
            <a:avLst/>
          </a:prstGeom>
          <a:noFill/>
        </p:spPr>
        <p:txBody>
          <a:bodyPr wrap="square" rtlCol="0">
            <a:spAutoFit/>
          </a:bodyPr>
          <a:lstStyle/>
          <a:p>
            <a:r>
              <a:rPr lang="en-GB" sz="2000" dirty="0"/>
              <a:t>Enthusiastic Otter</a:t>
            </a:r>
          </a:p>
        </p:txBody>
      </p:sp>
      <p:sp>
        <p:nvSpPr>
          <p:cNvPr id="7" name="TextBox 6"/>
          <p:cNvSpPr txBox="1"/>
          <p:nvPr/>
        </p:nvSpPr>
        <p:spPr>
          <a:xfrm>
            <a:off x="6732240" y="4941168"/>
            <a:ext cx="2752006" cy="400110"/>
          </a:xfrm>
          <a:prstGeom prst="rect">
            <a:avLst/>
          </a:prstGeom>
          <a:noFill/>
        </p:spPr>
        <p:txBody>
          <a:bodyPr wrap="square" rtlCol="0">
            <a:spAutoFit/>
          </a:bodyPr>
          <a:lstStyle/>
          <a:p>
            <a:r>
              <a:rPr lang="en-GB" sz="2000" dirty="0"/>
              <a:t>Resilient Ant</a:t>
            </a:r>
          </a:p>
        </p:txBody>
      </p:sp>
      <p:sp>
        <p:nvSpPr>
          <p:cNvPr id="8" name="TextBox 7"/>
          <p:cNvSpPr txBox="1"/>
          <p:nvPr/>
        </p:nvSpPr>
        <p:spPr>
          <a:xfrm>
            <a:off x="117451" y="2248677"/>
            <a:ext cx="2951534" cy="400110"/>
          </a:xfrm>
          <a:prstGeom prst="rect">
            <a:avLst/>
          </a:prstGeom>
          <a:noFill/>
        </p:spPr>
        <p:txBody>
          <a:bodyPr wrap="square" rtlCol="0">
            <a:spAutoFit/>
          </a:bodyPr>
          <a:lstStyle/>
          <a:p>
            <a:r>
              <a:rPr lang="en-GB" sz="2000" dirty="0"/>
              <a:t>Naturally Curious Bear</a:t>
            </a:r>
          </a:p>
        </p:txBody>
      </p:sp>
      <p:pic>
        <p:nvPicPr>
          <p:cNvPr id="2" name="Picture 1"/>
          <p:cNvPicPr>
            <a:picLocks noChangeAspect="1"/>
          </p:cNvPicPr>
          <p:nvPr/>
        </p:nvPicPr>
        <p:blipFill>
          <a:blip r:embed="rId10"/>
          <a:stretch>
            <a:fillRect/>
          </a:stretch>
        </p:blipFill>
        <p:spPr>
          <a:xfrm>
            <a:off x="2817636" y="1293258"/>
            <a:ext cx="3493445" cy="4308042"/>
          </a:xfrm>
          <a:prstGeom prst="rect">
            <a:avLst/>
          </a:prstGeom>
        </p:spPr>
      </p:pic>
    </p:spTree>
    <p:extLst>
      <p:ext uri="{BB962C8B-B14F-4D97-AF65-F5344CB8AC3E}">
        <p14:creationId xmlns:p14="http://schemas.microsoft.com/office/powerpoint/2010/main" val="16373136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99592" y="342355"/>
            <a:ext cx="6447501" cy="1320800"/>
          </a:xfrm>
        </p:spPr>
        <p:txBody>
          <a:bodyPr>
            <a:normAutofit/>
          </a:bodyPr>
          <a:lstStyle/>
          <a:p>
            <a:r>
              <a:rPr lang="en-GB" sz="6000" b="1" dirty="0">
                <a:latin typeface="Comic Sans MS" panose="030F0702030302020204" pitchFamily="66" charset="0"/>
              </a:rPr>
              <a:t>Celebrations</a:t>
            </a:r>
          </a:p>
        </p:txBody>
      </p:sp>
      <p:sp>
        <p:nvSpPr>
          <p:cNvPr id="2" name="Content Placeholder 1"/>
          <p:cNvSpPr>
            <a:spLocks noGrp="1"/>
          </p:cNvSpPr>
          <p:nvPr>
            <p:ph idx="1"/>
          </p:nvPr>
        </p:nvSpPr>
        <p:spPr>
          <a:xfrm>
            <a:off x="4749352" y="1810672"/>
            <a:ext cx="4133424" cy="5023428"/>
          </a:xfrm>
        </p:spPr>
        <p:txBody>
          <a:bodyPr>
            <a:normAutofit fontScale="92500" lnSpcReduction="20000"/>
          </a:bodyPr>
          <a:lstStyle/>
          <a:p>
            <a:pPr marL="0" indent="0" algn="ctr">
              <a:buNone/>
            </a:pPr>
            <a:r>
              <a:rPr lang="en-GB" sz="2000" b="1" dirty="0">
                <a:solidFill>
                  <a:schemeClr val="tx1"/>
                </a:solidFill>
                <a:latin typeface="Comic Sans MS" panose="030F0702030302020204" pitchFamily="66" charset="0"/>
              </a:rPr>
              <a:t>Other certificates:</a:t>
            </a:r>
          </a:p>
          <a:p>
            <a:pPr marL="0" indent="0" algn="ctr">
              <a:buNone/>
            </a:pPr>
            <a:r>
              <a:rPr lang="en-GB" sz="2000" dirty="0">
                <a:solidFill>
                  <a:schemeClr val="tx1"/>
                </a:solidFill>
                <a:latin typeface="Comic Sans MS" panose="030F0702030302020204" pitchFamily="66" charset="0"/>
              </a:rPr>
              <a:t>Class Ranger of the Week</a:t>
            </a:r>
          </a:p>
          <a:p>
            <a:pPr marL="0" indent="0" algn="ctr">
              <a:buNone/>
            </a:pPr>
            <a:r>
              <a:rPr lang="en-GB" sz="2000" dirty="0">
                <a:solidFill>
                  <a:schemeClr val="tx1"/>
                </a:solidFill>
                <a:latin typeface="Comic Sans MS" panose="030F0702030302020204" pitchFamily="66" charset="0"/>
              </a:rPr>
              <a:t>Teacher choice</a:t>
            </a:r>
          </a:p>
          <a:p>
            <a:pPr marL="0" indent="0" algn="ctr">
              <a:buNone/>
            </a:pPr>
            <a:endParaRPr lang="en-GB" sz="1200" b="1" dirty="0">
              <a:solidFill>
                <a:schemeClr val="tx1"/>
              </a:solidFill>
              <a:latin typeface="Comic Sans MS" panose="030F0702030302020204" pitchFamily="66" charset="0"/>
            </a:endParaRPr>
          </a:p>
          <a:p>
            <a:pPr marL="0" indent="0" algn="ctr">
              <a:buNone/>
            </a:pPr>
            <a:r>
              <a:rPr lang="en-GB" sz="2000" b="1" dirty="0">
                <a:solidFill>
                  <a:schemeClr val="tx1"/>
                </a:solidFill>
                <a:latin typeface="Comic Sans MS" panose="030F0702030302020204" pitchFamily="66" charset="0"/>
              </a:rPr>
              <a:t>Best seats in the House</a:t>
            </a:r>
          </a:p>
          <a:p>
            <a:pPr marL="0" indent="0" algn="ctr">
              <a:buNone/>
            </a:pPr>
            <a:endParaRPr lang="en-GB" sz="1200" dirty="0">
              <a:solidFill>
                <a:schemeClr val="tx1"/>
              </a:solidFill>
              <a:latin typeface="Comic Sans MS" panose="030F0702030302020204" pitchFamily="66" charset="0"/>
            </a:endParaRPr>
          </a:p>
          <a:p>
            <a:pPr marL="0" indent="0" algn="ctr">
              <a:buNone/>
            </a:pPr>
            <a:r>
              <a:rPr lang="en-GB" sz="2000" b="1" dirty="0">
                <a:solidFill>
                  <a:schemeClr val="tx1"/>
                </a:solidFill>
                <a:latin typeface="Comic Sans MS" panose="030F0702030302020204" pitchFamily="66" charset="0"/>
              </a:rPr>
              <a:t>Stickers:</a:t>
            </a:r>
          </a:p>
          <a:p>
            <a:pPr marL="0" indent="0" algn="ctr">
              <a:buNone/>
            </a:pPr>
            <a:r>
              <a:rPr lang="en-GB" sz="2000" dirty="0">
                <a:solidFill>
                  <a:schemeClr val="tx1"/>
                </a:solidFill>
                <a:latin typeface="Comic Sans MS" panose="030F0702030302020204" pitchFamily="66" charset="0"/>
              </a:rPr>
              <a:t>Ranger book</a:t>
            </a:r>
          </a:p>
          <a:p>
            <a:pPr marL="0" indent="0" algn="ctr">
              <a:buNone/>
            </a:pPr>
            <a:r>
              <a:rPr lang="en-GB" sz="2000" dirty="0">
                <a:solidFill>
                  <a:schemeClr val="tx1"/>
                </a:solidFill>
                <a:latin typeface="Comic Sans MS" panose="030F0702030302020204" pitchFamily="66" charset="0"/>
              </a:rPr>
              <a:t>Awesome Author</a:t>
            </a:r>
          </a:p>
          <a:p>
            <a:pPr marL="0" indent="0" algn="ctr">
              <a:buNone/>
            </a:pPr>
            <a:r>
              <a:rPr lang="en-GB" sz="2000" dirty="0">
                <a:solidFill>
                  <a:schemeClr val="tx1"/>
                </a:solidFill>
                <a:latin typeface="Comic Sans MS" panose="030F0702030302020204" pitchFamily="66" charset="0"/>
              </a:rPr>
              <a:t>Maths Magician</a:t>
            </a:r>
          </a:p>
          <a:p>
            <a:pPr marL="0" indent="0" algn="ctr">
              <a:buNone/>
            </a:pPr>
            <a:r>
              <a:rPr lang="en-GB" sz="2000" dirty="0">
                <a:solidFill>
                  <a:schemeClr val="tx1"/>
                </a:solidFill>
                <a:latin typeface="Comic Sans MS" panose="030F0702030302020204" pitchFamily="66" charset="0"/>
              </a:rPr>
              <a:t>Visiting Mrs Charles or Mrs Brennan</a:t>
            </a:r>
          </a:p>
          <a:p>
            <a:pPr marL="0" indent="0" algn="ctr">
              <a:buNone/>
            </a:pPr>
            <a:endParaRPr lang="en-GB" sz="1100" dirty="0">
              <a:solidFill>
                <a:schemeClr val="tx1"/>
              </a:solidFill>
              <a:latin typeface="Comic Sans MS" panose="030F0702030302020204" pitchFamily="66" charset="0"/>
            </a:endParaRPr>
          </a:p>
          <a:p>
            <a:pPr marL="0" indent="0" algn="ctr">
              <a:buNone/>
            </a:pPr>
            <a:r>
              <a:rPr lang="en-GB" sz="2000" b="1" dirty="0">
                <a:solidFill>
                  <a:schemeClr val="tx1"/>
                </a:solidFill>
                <a:latin typeface="Comic Sans MS" panose="030F0702030302020204" pitchFamily="66" charset="0"/>
              </a:rPr>
              <a:t>Spin the Wheel</a:t>
            </a:r>
          </a:p>
          <a:p>
            <a:pPr marL="0" indent="0" algn="ctr">
              <a:buNone/>
            </a:pPr>
            <a:r>
              <a:rPr lang="en-GB" sz="2000" dirty="0">
                <a:solidFill>
                  <a:schemeClr val="tx1"/>
                </a:solidFill>
                <a:latin typeface="Comic Sans MS" panose="030F0702030302020204" pitchFamily="66" charset="0"/>
              </a:rPr>
              <a:t>Class with most regular readers</a:t>
            </a:r>
          </a:p>
          <a:p>
            <a:pPr marL="0" indent="0" algn="ctr">
              <a:buNone/>
            </a:pPr>
            <a:r>
              <a:rPr lang="en-GB" sz="2000" dirty="0">
                <a:solidFill>
                  <a:schemeClr val="tx1"/>
                </a:solidFill>
                <a:latin typeface="Comic Sans MS" panose="030F0702030302020204" pitchFamily="66" charset="0"/>
              </a:rPr>
              <a:t>Classes with best attendance </a:t>
            </a: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dirty="0">
              <a:solidFill>
                <a:schemeClr val="tx1"/>
              </a:solidFill>
              <a:latin typeface="Comic Sans MS" panose="030F0702030302020204" pitchFamily="66" charset="0"/>
            </a:endParaRPr>
          </a:p>
          <a:p>
            <a:pPr marL="0" indent="0" algn="ctr">
              <a:buNone/>
            </a:pPr>
            <a:endParaRPr lang="en-GB" sz="2000" b="1" dirty="0">
              <a:latin typeface="Comic Sans MS" panose="030F0702030302020204" pitchFamily="66" charset="0"/>
            </a:endParaRPr>
          </a:p>
        </p:txBody>
      </p:sp>
      <p:sp>
        <p:nvSpPr>
          <p:cNvPr id="4" name="Content Placeholder 1"/>
          <p:cNvSpPr txBox="1">
            <a:spLocks/>
          </p:cNvSpPr>
          <p:nvPr/>
        </p:nvSpPr>
        <p:spPr>
          <a:xfrm>
            <a:off x="395297" y="1322955"/>
            <a:ext cx="4354055" cy="5346842"/>
          </a:xfrm>
          <a:prstGeom prst="rect">
            <a:avLst/>
          </a:prstGeom>
        </p:spPr>
        <p:txBody>
          <a:bodyPr vert="horz" lIns="91440" tIns="45720" rIns="91440" bIns="45720" rtlCol="0">
            <a:normAutofit fontScale="85000" lnSpcReduction="10000"/>
          </a:bodyPr>
          <a:lst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a:lstStyle>
          <a:p>
            <a:pPr marL="0" indent="0" algn="ctr" fontAlgn="auto">
              <a:spcAft>
                <a:spcPts val="0"/>
              </a:spcAft>
              <a:buFont typeface="Symbol" pitchFamily="18" charset="2"/>
              <a:buNone/>
            </a:pPr>
            <a:r>
              <a:rPr lang="en-GB" b="1" dirty="0">
                <a:solidFill>
                  <a:schemeClr val="tx1"/>
                </a:solidFill>
                <a:latin typeface="Comic Sans MS" panose="030F0702030302020204" pitchFamily="66" charset="0"/>
              </a:rPr>
              <a:t>Dojo points</a:t>
            </a:r>
          </a:p>
          <a:p>
            <a:pPr marL="0" indent="0" algn="ctr" fontAlgn="auto">
              <a:spcAft>
                <a:spcPts val="0"/>
              </a:spcAft>
              <a:buFont typeface="Symbol" pitchFamily="18" charset="2"/>
              <a:buNone/>
            </a:pPr>
            <a:r>
              <a:rPr lang="en-GB" dirty="0">
                <a:solidFill>
                  <a:schemeClr val="tx1"/>
                </a:solidFill>
                <a:latin typeface="Comic Sans MS" panose="030F0702030302020204" pitchFamily="66" charset="0"/>
              </a:rPr>
              <a:t>Children will collect Dojo points based on our Ranger Rules and Ranger Skills. These points work towards a ‘special’ certificate:</a:t>
            </a:r>
          </a:p>
          <a:p>
            <a:pPr algn="ctr" fontAlgn="auto">
              <a:spcAft>
                <a:spcPts val="0"/>
              </a:spcAft>
            </a:pPr>
            <a:r>
              <a:rPr lang="en-GB" dirty="0">
                <a:solidFill>
                  <a:srgbClr val="FF0000"/>
                </a:solidFill>
                <a:latin typeface="Comic Sans MS" panose="030F0702030302020204" pitchFamily="66" charset="0"/>
              </a:rPr>
              <a:t>Red - 50</a:t>
            </a:r>
          </a:p>
          <a:p>
            <a:pPr algn="ctr" fontAlgn="auto">
              <a:spcAft>
                <a:spcPts val="0"/>
              </a:spcAft>
            </a:pPr>
            <a:r>
              <a:rPr lang="en-GB" dirty="0">
                <a:solidFill>
                  <a:srgbClr val="FB8605"/>
                </a:solidFill>
                <a:latin typeface="Comic Sans MS" panose="030F0702030302020204" pitchFamily="66" charset="0"/>
              </a:rPr>
              <a:t>Yellow - 100</a:t>
            </a:r>
          </a:p>
          <a:p>
            <a:pPr algn="ctr" fontAlgn="auto">
              <a:spcAft>
                <a:spcPts val="0"/>
              </a:spcAft>
            </a:pPr>
            <a:r>
              <a:rPr lang="en-GB" dirty="0">
                <a:solidFill>
                  <a:schemeClr val="accent3">
                    <a:lumMod val="75000"/>
                  </a:schemeClr>
                </a:solidFill>
                <a:latin typeface="Comic Sans MS" panose="030F0702030302020204" pitchFamily="66" charset="0"/>
              </a:rPr>
              <a:t>Green - 150</a:t>
            </a:r>
          </a:p>
          <a:p>
            <a:pPr algn="ctr" fontAlgn="auto">
              <a:spcAft>
                <a:spcPts val="0"/>
              </a:spcAft>
            </a:pPr>
            <a:r>
              <a:rPr lang="en-GB" dirty="0">
                <a:solidFill>
                  <a:schemeClr val="accent5">
                    <a:lumMod val="50000"/>
                  </a:schemeClr>
                </a:solidFill>
                <a:latin typeface="Comic Sans MS" panose="030F0702030302020204" pitchFamily="66" charset="0"/>
              </a:rPr>
              <a:t>Bronze</a:t>
            </a:r>
            <a:r>
              <a:rPr lang="en-GB" dirty="0">
                <a:solidFill>
                  <a:schemeClr val="tx1"/>
                </a:solidFill>
                <a:latin typeface="Comic Sans MS" panose="030F0702030302020204" pitchFamily="66" charset="0"/>
              </a:rPr>
              <a:t> - 200</a:t>
            </a:r>
          </a:p>
          <a:p>
            <a:pPr algn="ctr" fontAlgn="auto">
              <a:spcAft>
                <a:spcPts val="0"/>
              </a:spcAft>
            </a:pPr>
            <a:r>
              <a:rPr lang="en-GB" dirty="0">
                <a:solidFill>
                  <a:schemeClr val="bg1">
                    <a:lumMod val="65000"/>
                  </a:schemeClr>
                </a:solidFill>
                <a:latin typeface="Comic Sans MS" panose="030F0702030302020204" pitchFamily="66" charset="0"/>
              </a:rPr>
              <a:t>Silver - 250</a:t>
            </a:r>
          </a:p>
          <a:p>
            <a:pPr algn="ctr" fontAlgn="auto">
              <a:spcAft>
                <a:spcPts val="0"/>
              </a:spcAft>
            </a:pPr>
            <a:r>
              <a:rPr lang="en-GB" dirty="0">
                <a:solidFill>
                  <a:schemeClr val="accent3"/>
                </a:solidFill>
                <a:latin typeface="Comic Sans MS" panose="030F0702030302020204" pitchFamily="66" charset="0"/>
              </a:rPr>
              <a:t>Gold - 300</a:t>
            </a:r>
          </a:p>
          <a:p>
            <a:pPr algn="ctr" fontAlgn="auto">
              <a:spcAft>
                <a:spcPts val="0"/>
              </a:spcAft>
            </a:pPr>
            <a:r>
              <a:rPr lang="en-GB" dirty="0">
                <a:solidFill>
                  <a:schemeClr val="accent5"/>
                </a:solidFill>
                <a:latin typeface="Comic Sans MS" panose="030F0702030302020204" pitchFamily="66" charset="0"/>
              </a:rPr>
              <a:t>Ruby - 350</a:t>
            </a:r>
          </a:p>
          <a:p>
            <a:pPr algn="ctr" fontAlgn="auto">
              <a:spcAft>
                <a:spcPts val="0"/>
              </a:spcAft>
            </a:pPr>
            <a:r>
              <a:rPr lang="en-GB" dirty="0">
                <a:solidFill>
                  <a:schemeClr val="bg1">
                    <a:lumMod val="50000"/>
                  </a:schemeClr>
                </a:solidFill>
                <a:latin typeface="Comic Sans MS" panose="030F0702030302020204" pitchFamily="66" charset="0"/>
              </a:rPr>
              <a:t>Diamond - 400</a:t>
            </a:r>
          </a:p>
          <a:p>
            <a:pPr algn="ctr" fontAlgn="auto">
              <a:spcAft>
                <a:spcPts val="0"/>
              </a:spcAft>
            </a:pPr>
            <a:r>
              <a:rPr lang="en-GB" dirty="0">
                <a:solidFill>
                  <a:schemeClr val="accent6">
                    <a:lumMod val="50000"/>
                  </a:schemeClr>
                </a:solidFill>
                <a:latin typeface="Comic Sans MS" panose="030F0702030302020204" pitchFamily="66" charset="0"/>
              </a:rPr>
              <a:t>Platinum - 450</a:t>
            </a:r>
          </a:p>
          <a:p>
            <a:pPr algn="ctr" fontAlgn="auto">
              <a:spcAft>
                <a:spcPts val="0"/>
              </a:spcAft>
            </a:pPr>
            <a:r>
              <a:rPr lang="en-GB" dirty="0">
                <a:solidFill>
                  <a:srgbClr val="FF0066"/>
                </a:solidFill>
                <a:latin typeface="Comic Sans MS" panose="030F0702030302020204" pitchFamily="66" charset="0"/>
              </a:rPr>
              <a:t>Head teacher’s certificate - 500</a:t>
            </a:r>
          </a:p>
          <a:p>
            <a:pPr marL="0" indent="0" fontAlgn="auto">
              <a:spcAft>
                <a:spcPts val="0"/>
              </a:spcAft>
              <a:buFont typeface="Symbol" pitchFamily="18" charset="2"/>
              <a:buNone/>
            </a:pPr>
            <a:endParaRPr lang="en-GB" dirty="0"/>
          </a:p>
        </p:txBody>
      </p:sp>
      <p:pic>
        <p:nvPicPr>
          <p:cNvPr id="5" name="Picture 4"/>
          <p:cNvPicPr>
            <a:picLocks noChangeAspect="1"/>
          </p:cNvPicPr>
          <p:nvPr/>
        </p:nvPicPr>
        <p:blipFill>
          <a:blip r:embed="rId3"/>
          <a:stretch>
            <a:fillRect/>
          </a:stretch>
        </p:blipFill>
        <p:spPr>
          <a:xfrm>
            <a:off x="5732380" y="329198"/>
            <a:ext cx="1617108" cy="1609953"/>
          </a:xfrm>
          <a:prstGeom prst="rect">
            <a:avLst/>
          </a:prstGeom>
        </p:spPr>
      </p:pic>
    </p:spTree>
    <p:extLst>
      <p:ext uri="{BB962C8B-B14F-4D97-AF65-F5344CB8AC3E}">
        <p14:creationId xmlns:p14="http://schemas.microsoft.com/office/powerpoint/2010/main" val="9771719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4933" y="428857"/>
            <a:ext cx="7770242" cy="1320800"/>
          </a:xfrm>
        </p:spPr>
        <p:txBody>
          <a:bodyPr>
            <a:normAutofit/>
          </a:bodyPr>
          <a:lstStyle/>
          <a:p>
            <a:r>
              <a:rPr lang="en-GB" sz="4800" b="1" dirty="0">
                <a:latin typeface="Comic Sans MS" panose="030F0702030302020204" pitchFamily="66" charset="0"/>
              </a:rPr>
              <a:t>An engaging curriculum</a:t>
            </a:r>
          </a:p>
        </p:txBody>
      </p:sp>
      <p:sp>
        <p:nvSpPr>
          <p:cNvPr id="5" name="TextBox 4"/>
          <p:cNvSpPr txBox="1"/>
          <p:nvPr/>
        </p:nvSpPr>
        <p:spPr>
          <a:xfrm>
            <a:off x="2033700" y="5649993"/>
            <a:ext cx="4557658" cy="769441"/>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omic Sans MS" pitchFamily="66" charset="0"/>
                <a:ea typeface="+mn-ea"/>
                <a:cs typeface="+mn-cs"/>
              </a:rPr>
              <a:t>Cross curricular </a:t>
            </a:r>
          </a:p>
        </p:txBody>
      </p:sp>
      <p:sp>
        <p:nvSpPr>
          <p:cNvPr id="7" name="TextBox 6"/>
          <p:cNvSpPr txBox="1"/>
          <p:nvPr/>
        </p:nvSpPr>
        <p:spPr>
          <a:xfrm>
            <a:off x="560712" y="4771418"/>
            <a:ext cx="4004622" cy="769441"/>
          </a:xfrm>
          <a:prstGeom prst="rect">
            <a:avLst/>
          </a:prstGeom>
          <a:noFill/>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Comic Sans MS" pitchFamily="66" charset="0"/>
                <a:ea typeface="+mn-ea"/>
                <a:cs typeface="+mn-cs"/>
              </a:rPr>
              <a:t>Exciting hooks</a:t>
            </a:r>
          </a:p>
        </p:txBody>
      </p:sp>
      <p:sp>
        <p:nvSpPr>
          <p:cNvPr id="2" name="TextBox 1"/>
          <p:cNvSpPr txBox="1"/>
          <p:nvPr/>
        </p:nvSpPr>
        <p:spPr>
          <a:xfrm>
            <a:off x="183758" y="1857760"/>
            <a:ext cx="1944216" cy="2862322"/>
          </a:xfrm>
          <a:prstGeom prst="rect">
            <a:avLst/>
          </a:prstGeom>
          <a:noFill/>
        </p:spPr>
        <p:txBody>
          <a:bodyPr wrap="square" rtlCol="0">
            <a:spAutoFit/>
          </a:bodyPr>
          <a:lstStyle/>
          <a:p>
            <a:pPr lvl="0" defTabSz="914400" fontAlgn="base">
              <a:spcBef>
                <a:spcPct val="0"/>
              </a:spcBef>
              <a:spcAft>
                <a:spcPct val="0"/>
              </a:spcAft>
              <a:defRPr/>
            </a:pPr>
            <a:r>
              <a:rPr lang="en-GB" b="1" dirty="0"/>
              <a:t>From the Forest to the Sea</a:t>
            </a:r>
          </a:p>
          <a:p>
            <a:pPr lvl="0" defTabSz="914400" fontAlgn="base">
              <a:spcBef>
                <a:spcPct val="0"/>
              </a:spcBef>
              <a:spcAft>
                <a:spcPct val="0"/>
              </a:spcAft>
              <a:defRPr/>
            </a:pPr>
            <a:endParaRPr lang="en-GB" dirty="0"/>
          </a:p>
          <a:p>
            <a:pPr lvl="0" defTabSz="914400" fontAlgn="base">
              <a:spcBef>
                <a:spcPct val="0"/>
              </a:spcBef>
              <a:spcAft>
                <a:spcPct val="0"/>
              </a:spcAft>
              <a:defRPr/>
            </a:pPr>
            <a:r>
              <a:rPr lang="en-GB" dirty="0"/>
              <a:t>Could a </a:t>
            </a:r>
            <a:r>
              <a:rPr lang="en-GB" dirty="0" err="1"/>
              <a:t>fairytale</a:t>
            </a:r>
            <a:r>
              <a:rPr lang="en-GB" dirty="0"/>
              <a:t> </a:t>
            </a:r>
          </a:p>
          <a:p>
            <a:pPr algn="ctr">
              <a:defRPr/>
            </a:pPr>
            <a:r>
              <a:rPr lang="en-GB" dirty="0"/>
              <a:t>be set in </a:t>
            </a:r>
            <a:r>
              <a:rPr lang="en-GB" dirty="0" err="1"/>
              <a:t>Bishopstoke</a:t>
            </a:r>
            <a:r>
              <a:rPr lang="en-GB" dirty="0"/>
              <a:t>?</a:t>
            </a:r>
          </a:p>
          <a:p>
            <a:pPr marL="0" marR="0" lvl="0" indent="0" algn="l" defTabSz="914400" rtl="0" eaLnBrk="1" fontAlgn="base" latinLnBrk="0" hangingPunct="1">
              <a:lnSpc>
                <a:spcPct val="100000"/>
              </a:lnSpc>
              <a:spcBef>
                <a:spcPct val="0"/>
              </a:spcBef>
              <a:spcAft>
                <a:spcPct val="0"/>
              </a:spcAft>
              <a:buClrTx/>
              <a:buSzTx/>
              <a:buFontTx/>
              <a:buNone/>
              <a:tabLst/>
              <a:defRPr/>
            </a:pPr>
            <a:endParaRPr lang="en-GB" b="1" dirty="0">
              <a:solidFill>
                <a:prstClr val="black"/>
              </a:solidFill>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GB" baseline="0" dirty="0">
                <a:solidFill>
                  <a:prstClr val="black"/>
                </a:solidFill>
              </a:rPr>
              <a:t>Is the sea kind or cruel?</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prstClr val="black"/>
              </a:solidFill>
              <a:effectLst/>
              <a:uLnTx/>
              <a:uFillTx/>
            </a:endParaRPr>
          </a:p>
        </p:txBody>
      </p:sp>
      <p:sp>
        <p:nvSpPr>
          <p:cNvPr id="8" name="TextBox 7"/>
          <p:cNvSpPr txBox="1"/>
          <p:nvPr/>
        </p:nvSpPr>
        <p:spPr>
          <a:xfrm>
            <a:off x="4213470" y="1750627"/>
            <a:ext cx="2160240" cy="1477328"/>
          </a:xfrm>
          <a:prstGeom prst="rect">
            <a:avLst/>
          </a:prstGeom>
          <a:noFill/>
        </p:spPr>
        <p:txBody>
          <a:bodyPr wrap="square" rtlCol="0">
            <a:spAutoFit/>
          </a:bodyPr>
          <a:lstStyle/>
          <a:p>
            <a:pPr lvl="0" algn="ctr">
              <a:defRPr/>
            </a:pPr>
            <a:r>
              <a:rPr lang="en-GB" b="1" dirty="0"/>
              <a:t>999 What’s your Emergency?</a:t>
            </a:r>
          </a:p>
          <a:p>
            <a:pPr lvl="0" algn="ctr">
              <a:defRPr/>
            </a:pPr>
            <a:endParaRPr kumimoji="0" lang="en-GB" sz="1800" b="1" i="0" u="none" strike="noStrike" kern="1200" cap="none" spc="0" normalizeH="0" baseline="0" noProof="0" dirty="0">
              <a:ln>
                <a:noFill/>
              </a:ln>
              <a:solidFill>
                <a:prstClr val="black"/>
              </a:solidFill>
              <a:effectLst/>
              <a:uLnTx/>
              <a:uFillTx/>
              <a:latin typeface="Comic Sans MS" pitchFamily="66" charset="0"/>
              <a:ea typeface="+mn-ea"/>
              <a:cs typeface="+mn-cs"/>
            </a:endParaRPr>
          </a:p>
          <a:p>
            <a:pPr lvl="0" algn="ctr">
              <a:defRPr/>
            </a:pPr>
            <a:r>
              <a:rPr lang="en-GB" dirty="0"/>
              <a:t>How do we stay safe?</a:t>
            </a:r>
            <a:endParaRPr kumimoji="0" lang="en-GB" sz="1800" b="0" i="0" u="none" strike="noStrike" kern="1200" cap="none" spc="0" normalizeH="0" baseline="0" noProof="0" dirty="0">
              <a:ln>
                <a:noFill/>
              </a:ln>
              <a:solidFill>
                <a:prstClr val="black"/>
              </a:solidFill>
              <a:effectLst/>
              <a:uLnTx/>
              <a:uFillTx/>
              <a:latin typeface="Comic Sans MS" pitchFamily="66" charset="0"/>
              <a:ea typeface="+mn-ea"/>
              <a:cs typeface="+mn-cs"/>
            </a:endParaRPr>
          </a:p>
        </p:txBody>
      </p:sp>
      <p:sp>
        <p:nvSpPr>
          <p:cNvPr id="9" name="TextBox 8"/>
          <p:cNvSpPr txBox="1"/>
          <p:nvPr/>
        </p:nvSpPr>
        <p:spPr>
          <a:xfrm>
            <a:off x="6725140" y="2115720"/>
            <a:ext cx="2214915" cy="3416320"/>
          </a:xfrm>
          <a:prstGeom prst="rect">
            <a:avLst/>
          </a:prstGeom>
          <a:noFill/>
        </p:spPr>
        <p:txBody>
          <a:bodyPr wrap="squar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GB" b="1" dirty="0">
                <a:solidFill>
                  <a:prstClr val="black"/>
                </a:solidFill>
                <a:latin typeface="Comic Sans MS" pitchFamily="66" charset="0"/>
              </a:rPr>
              <a:t>What a Wonderful World</a:t>
            </a:r>
            <a:endParaRPr kumimoji="0" lang="en-GB" sz="1800" b="1"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endParaRPr lang="en-GB" b="1" dirty="0">
              <a:solidFill>
                <a:prstClr val="black"/>
              </a:solidFill>
            </a:endParaRPr>
          </a:p>
          <a:p>
            <a:r>
              <a:rPr lang="en-GB" dirty="0"/>
              <a:t>How do we know about our planet?</a:t>
            </a:r>
          </a:p>
          <a:p>
            <a:r>
              <a:rPr lang="en-GB" dirty="0"/>
              <a:t>Should we ever stop learning about our planet??</a:t>
            </a:r>
            <a:endParaRPr kumimoji="0" lang="en-GB" sz="1800" b="1"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b="1" dirty="0">
              <a:solidFill>
                <a:prstClr val="black"/>
              </a:solidFill>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lang="en-GB" b="1" dirty="0">
              <a:solidFill>
                <a:prstClr val="black"/>
              </a:solidFill>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GB" sz="1800" b="1" i="0" u="none" strike="noStrike" kern="1200" cap="none" spc="0" normalizeH="0" baseline="0" noProof="0" dirty="0">
              <a:ln>
                <a:noFill/>
              </a:ln>
              <a:solidFill>
                <a:prstClr val="black"/>
              </a:solidFill>
              <a:effectLst/>
              <a:uLnTx/>
              <a:uFillTx/>
              <a:latin typeface="Comic Sans MS" pitchFamily="66" charset="0"/>
              <a:ea typeface="+mn-ea"/>
              <a:cs typeface="+mn-cs"/>
            </a:endParaRPr>
          </a:p>
        </p:txBody>
      </p:sp>
      <p:pic>
        <p:nvPicPr>
          <p:cNvPr id="1026" name="Picture 2" descr="Dog walk at Stoke Park Wood · Hampshire · Walkie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80391" y="1874437"/>
            <a:ext cx="1868688" cy="140151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18,849 to sit exams on April 4 | CNC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3171" y="3395634"/>
            <a:ext cx="1655619" cy="103184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What's your emergency? Complications and delays with the Emergency Services  Network (ESN) - Simoco Wireless Soluti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42061" y="3288921"/>
            <a:ext cx="1903057" cy="126793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Seed to Plate - Growing from seed - Tolhurst Organic"/>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50829" y="4569133"/>
            <a:ext cx="1881691" cy="1255088"/>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DF39E10C-1F60-4DA5-B87F-3DF068F089E8}"/>
              </a:ext>
            </a:extLst>
          </p:cNvPr>
          <p:cNvCxnSpPr/>
          <p:nvPr/>
        </p:nvCxnSpPr>
        <p:spPr>
          <a:xfrm>
            <a:off x="4213470" y="1484784"/>
            <a:ext cx="0" cy="3286634"/>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a:extLst>
              <a:ext uri="{FF2B5EF4-FFF2-40B4-BE49-F238E27FC236}">
                <a16:creationId xmlns:a16="http://schemas.microsoft.com/office/drawing/2014/main" id="{8C5773AD-FD19-4DA3-88B2-BBA5818568D2}"/>
              </a:ext>
            </a:extLst>
          </p:cNvPr>
          <p:cNvCxnSpPr>
            <a:cxnSpLocks/>
          </p:cNvCxnSpPr>
          <p:nvPr/>
        </p:nvCxnSpPr>
        <p:spPr>
          <a:xfrm>
            <a:off x="6591358" y="1406519"/>
            <a:ext cx="0" cy="4830793"/>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8987801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p:nvPr>
        </p:nvSpPr>
        <p:spPr>
          <a:xfrm>
            <a:off x="323528" y="287484"/>
            <a:ext cx="6870700" cy="771525"/>
          </a:xfrm>
        </p:spPr>
        <p:txBody>
          <a:bodyPr>
            <a:noAutofit/>
          </a:bodyPr>
          <a:lstStyle/>
          <a:p>
            <a:pPr eaLnBrk="1" hangingPunct="1"/>
            <a:r>
              <a:rPr lang="en-GB" sz="4800" b="1" u="sng" dirty="0">
                <a:latin typeface="Comic Sans MS" panose="030F0702030302020204" pitchFamily="66" charset="0"/>
              </a:rPr>
              <a:t>Teaching and Learning</a:t>
            </a:r>
          </a:p>
        </p:txBody>
      </p:sp>
      <p:sp>
        <p:nvSpPr>
          <p:cNvPr id="19458" name="Rectangle 3"/>
          <p:cNvSpPr>
            <a:spLocks noGrp="1" noChangeArrowheads="1"/>
          </p:cNvSpPr>
          <p:nvPr>
            <p:ph idx="1"/>
          </p:nvPr>
        </p:nvSpPr>
        <p:spPr>
          <a:xfrm>
            <a:off x="517808" y="2348880"/>
            <a:ext cx="7920880" cy="4104927"/>
          </a:xfrm>
        </p:spPr>
        <p:txBody>
          <a:bodyPr>
            <a:noAutofit/>
          </a:bodyPr>
          <a:lstStyle/>
          <a:p>
            <a:pPr algn="ctr" eaLnBrk="1" hangingPunct="1"/>
            <a:r>
              <a:rPr lang="en-GB" sz="2400" b="1" dirty="0">
                <a:solidFill>
                  <a:schemeClr val="tx1"/>
                </a:solidFill>
                <a:latin typeface="Comic Sans MS" panose="030F0702030302020204" pitchFamily="66" charset="0"/>
              </a:rPr>
              <a:t>National Curriculum </a:t>
            </a:r>
          </a:p>
          <a:p>
            <a:pPr eaLnBrk="1" hangingPunct="1"/>
            <a:r>
              <a:rPr lang="en-GB" sz="2400" dirty="0">
                <a:solidFill>
                  <a:schemeClr val="tx1"/>
                </a:solidFill>
                <a:latin typeface="Comic Sans MS" panose="030F0702030302020204" pitchFamily="66" charset="0"/>
              </a:rPr>
              <a:t>All children are working towards the same end of      year expectations    </a:t>
            </a:r>
          </a:p>
          <a:p>
            <a:pPr eaLnBrk="1" hangingPunct="1"/>
            <a:r>
              <a:rPr lang="en-GB" sz="2400" dirty="0">
                <a:solidFill>
                  <a:schemeClr val="tx1"/>
                </a:solidFill>
                <a:latin typeface="Comic Sans MS" panose="030F0702030302020204" pitchFamily="66" charset="0"/>
              </a:rPr>
              <a:t>All children work towards the same objective, with work being differentiated according to needs</a:t>
            </a:r>
          </a:p>
          <a:p>
            <a:pPr eaLnBrk="1" hangingPunct="1"/>
            <a:r>
              <a:rPr lang="en-GB" sz="2400" dirty="0">
                <a:solidFill>
                  <a:schemeClr val="tx1"/>
                </a:solidFill>
                <a:latin typeface="Comic Sans MS" panose="030F0702030302020204" pitchFamily="66" charset="0"/>
              </a:rPr>
              <a:t>Children’s learning is continually tracked to ensure every child makes progress in every lesson</a:t>
            </a:r>
            <a:endParaRPr lang="en-GB" sz="2400" dirty="0">
              <a:solidFill>
                <a:schemeClr val="tx1"/>
              </a:solidFill>
            </a:endParaRPr>
          </a:p>
        </p:txBody>
      </p:sp>
      <p:pic>
        <p:nvPicPr>
          <p:cNvPr id="2054" name="Picture 6" descr="Stoke Park Junior School - Useful Link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63688" y="1231518"/>
            <a:ext cx="4514850" cy="104775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7504" y="476672"/>
            <a:ext cx="8229600" cy="1252728"/>
          </a:xfrm>
        </p:spPr>
        <p:txBody>
          <a:bodyPr>
            <a:normAutofit/>
          </a:bodyPr>
          <a:lstStyle/>
          <a:p>
            <a:r>
              <a:rPr lang="en-GB" sz="4800" dirty="0">
                <a:latin typeface="Comic Sans MS" panose="030F0702030302020204" pitchFamily="66" charset="0"/>
              </a:rPr>
              <a:t>A typical week in Year 2</a:t>
            </a:r>
          </a:p>
        </p:txBody>
      </p:sp>
      <p:pic>
        <p:nvPicPr>
          <p:cNvPr id="2" name="Picture 1">
            <a:extLst>
              <a:ext uri="{FF2B5EF4-FFF2-40B4-BE49-F238E27FC236}">
                <a16:creationId xmlns:a16="http://schemas.microsoft.com/office/drawing/2014/main" id="{9D03A6AF-BCD8-4387-98B0-3CD83D4AF153}"/>
              </a:ext>
            </a:extLst>
          </p:cNvPr>
          <p:cNvPicPr>
            <a:picLocks noChangeAspect="1"/>
          </p:cNvPicPr>
          <p:nvPr/>
        </p:nvPicPr>
        <p:blipFill>
          <a:blip r:embed="rId2"/>
          <a:stretch>
            <a:fillRect/>
          </a:stretch>
        </p:blipFill>
        <p:spPr>
          <a:xfrm>
            <a:off x="457200" y="1466454"/>
            <a:ext cx="8229600" cy="5118410"/>
          </a:xfrm>
          <a:prstGeom prst="rect">
            <a:avLst/>
          </a:prstGeom>
        </p:spPr>
      </p:pic>
    </p:spTree>
    <p:extLst>
      <p:ext uri="{BB962C8B-B14F-4D97-AF65-F5344CB8AC3E}">
        <p14:creationId xmlns:p14="http://schemas.microsoft.com/office/powerpoint/2010/main" val="34602903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505337" y="394271"/>
            <a:ext cx="6447501" cy="1320800"/>
          </a:xfrm>
        </p:spPr>
        <p:txBody>
          <a:bodyPr>
            <a:noAutofit/>
          </a:bodyPr>
          <a:lstStyle/>
          <a:p>
            <a:r>
              <a:rPr lang="en-GB" sz="4800" b="1" dirty="0">
                <a:latin typeface="Comic Sans MS" panose="030F0702030302020204" pitchFamily="66" charset="0"/>
              </a:rPr>
              <a:t>End of Year 2 SATs tests</a:t>
            </a:r>
          </a:p>
        </p:txBody>
      </p:sp>
      <p:sp>
        <p:nvSpPr>
          <p:cNvPr id="2" name="Content Placeholder 1"/>
          <p:cNvSpPr>
            <a:spLocks noGrp="1"/>
          </p:cNvSpPr>
          <p:nvPr>
            <p:ph idx="1"/>
          </p:nvPr>
        </p:nvSpPr>
        <p:spPr>
          <a:xfrm>
            <a:off x="323528" y="2145432"/>
            <a:ext cx="7920880" cy="1872208"/>
          </a:xfrm>
        </p:spPr>
        <p:txBody>
          <a:bodyPr>
            <a:normAutofit fontScale="25000" lnSpcReduction="20000"/>
          </a:bodyPr>
          <a:lstStyle/>
          <a:p>
            <a:r>
              <a:rPr lang="en-GB" sz="12800" dirty="0">
                <a:solidFill>
                  <a:schemeClr val="tx1"/>
                </a:solidFill>
                <a:latin typeface="Comic Sans MS" panose="030F0702030302020204" pitchFamily="66" charset="0"/>
              </a:rPr>
              <a:t>2 reading papers </a:t>
            </a:r>
          </a:p>
          <a:p>
            <a:r>
              <a:rPr lang="en-GB" sz="12800" dirty="0">
                <a:solidFill>
                  <a:schemeClr val="tx1"/>
                </a:solidFill>
                <a:latin typeface="Comic Sans MS" panose="030F0702030302020204" pitchFamily="66" charset="0"/>
              </a:rPr>
              <a:t>Maths reasoning paper</a:t>
            </a:r>
          </a:p>
          <a:p>
            <a:r>
              <a:rPr lang="en-GB" sz="12800" dirty="0">
                <a:solidFill>
                  <a:schemeClr val="tx1"/>
                </a:solidFill>
                <a:latin typeface="Comic Sans MS" panose="030F0702030302020204" pitchFamily="66" charset="0"/>
              </a:rPr>
              <a:t>Maths arithmetic – fluency</a:t>
            </a:r>
          </a:p>
          <a:p>
            <a:r>
              <a:rPr lang="en-GB" sz="12800" dirty="0">
                <a:solidFill>
                  <a:schemeClr val="tx1"/>
                </a:solidFill>
                <a:latin typeface="Comic Sans MS" panose="030F0702030302020204" pitchFamily="66" charset="0"/>
              </a:rPr>
              <a:t>Grammar (optional for schools)</a:t>
            </a:r>
          </a:p>
          <a:p>
            <a:endParaRPr lang="en-GB" sz="17600" dirty="0">
              <a:solidFill>
                <a:schemeClr val="tx1"/>
              </a:solidFill>
              <a:latin typeface="Comic Sans MS" panose="030F0702030302020204" pitchFamily="66" charset="0"/>
            </a:endParaRPr>
          </a:p>
          <a:p>
            <a:endParaRPr lang="en-GB" dirty="0"/>
          </a:p>
        </p:txBody>
      </p:sp>
      <p:pic>
        <p:nvPicPr>
          <p:cNvPr id="5" name="Picture 4"/>
          <p:cNvPicPr>
            <a:picLocks noChangeAspect="1"/>
          </p:cNvPicPr>
          <p:nvPr/>
        </p:nvPicPr>
        <p:blipFill>
          <a:blip r:embed="rId2"/>
          <a:stretch>
            <a:fillRect/>
          </a:stretch>
        </p:blipFill>
        <p:spPr>
          <a:xfrm>
            <a:off x="5076056" y="1197472"/>
            <a:ext cx="2473826" cy="1403896"/>
          </a:xfrm>
          <a:prstGeom prst="rect">
            <a:avLst/>
          </a:prstGeom>
        </p:spPr>
      </p:pic>
    </p:spTree>
    <p:extLst>
      <p:ext uri="{BB962C8B-B14F-4D97-AF65-F5344CB8AC3E}">
        <p14:creationId xmlns:p14="http://schemas.microsoft.com/office/powerpoint/2010/main" val="1839914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67544" y="152343"/>
            <a:ext cx="5333486" cy="6726989"/>
          </a:xfrm>
          <a:prstGeom prst="rect">
            <a:avLst/>
          </a:prstGeom>
        </p:spPr>
      </p:pic>
      <p:pic>
        <p:nvPicPr>
          <p:cNvPr id="5" name="Content Placeholder 3"/>
          <p:cNvPicPr>
            <a:picLocks noChangeAspect="1"/>
          </p:cNvPicPr>
          <p:nvPr/>
        </p:nvPicPr>
        <p:blipFill>
          <a:blip r:embed="rId3"/>
          <a:stretch>
            <a:fillRect/>
          </a:stretch>
        </p:blipFill>
        <p:spPr>
          <a:xfrm>
            <a:off x="6372200" y="152343"/>
            <a:ext cx="1932577" cy="6594268"/>
          </a:xfrm>
          <a:prstGeom prst="rect">
            <a:avLst/>
          </a:prstGeom>
        </p:spPr>
      </p:pic>
    </p:spTree>
    <p:extLst>
      <p:ext uri="{BB962C8B-B14F-4D97-AF65-F5344CB8AC3E}">
        <p14:creationId xmlns:p14="http://schemas.microsoft.com/office/powerpoint/2010/main" val="1790951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67544" y="-162139"/>
            <a:ext cx="6503952" cy="7020139"/>
          </a:xfrm>
          <a:prstGeom prst="rect">
            <a:avLst/>
          </a:prstGeom>
        </p:spPr>
      </p:pic>
    </p:spTree>
    <p:extLst>
      <p:ext uri="{BB962C8B-B14F-4D97-AF65-F5344CB8AC3E}">
        <p14:creationId xmlns:p14="http://schemas.microsoft.com/office/powerpoint/2010/main" val="3690437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39552" y="0"/>
            <a:ext cx="6191353" cy="6695628"/>
          </a:xfrm>
          <a:prstGeom prst="rect">
            <a:avLst/>
          </a:prstGeom>
        </p:spPr>
      </p:pic>
    </p:spTree>
    <p:extLst>
      <p:ext uri="{BB962C8B-B14F-4D97-AF65-F5344CB8AC3E}">
        <p14:creationId xmlns:p14="http://schemas.microsoft.com/office/powerpoint/2010/main" val="8469424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467544" y="116632"/>
            <a:ext cx="6552728" cy="6521746"/>
          </a:xfrm>
          <a:prstGeom prst="rect">
            <a:avLst/>
          </a:prstGeom>
        </p:spPr>
      </p:pic>
    </p:spTree>
    <p:extLst>
      <p:ext uri="{BB962C8B-B14F-4D97-AF65-F5344CB8AC3E}">
        <p14:creationId xmlns:p14="http://schemas.microsoft.com/office/powerpoint/2010/main" val="2485245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83568" y="476672"/>
            <a:ext cx="5904656" cy="5931805"/>
          </a:xfrm>
          <a:prstGeom prst="rect">
            <a:avLst/>
          </a:prstGeom>
        </p:spPr>
      </p:pic>
    </p:spTree>
    <p:extLst>
      <p:ext uri="{BB962C8B-B14F-4D97-AF65-F5344CB8AC3E}">
        <p14:creationId xmlns:p14="http://schemas.microsoft.com/office/powerpoint/2010/main" val="21606180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00232" y="11868"/>
            <a:ext cx="7096103" cy="6657492"/>
          </a:xfrm>
          <a:prstGeom prst="rect">
            <a:avLst/>
          </a:prstGeom>
        </p:spPr>
      </p:pic>
    </p:spTree>
    <p:extLst>
      <p:ext uri="{BB962C8B-B14F-4D97-AF65-F5344CB8AC3E}">
        <p14:creationId xmlns:p14="http://schemas.microsoft.com/office/powerpoint/2010/main" val="675223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55532" y="1078560"/>
            <a:ext cx="7960884" cy="4078631"/>
          </a:xfrm>
          <a:prstGeom prst="rect">
            <a:avLst/>
          </a:prstGeom>
        </p:spPr>
      </p:pic>
    </p:spTree>
    <p:extLst>
      <p:ext uri="{BB962C8B-B14F-4D97-AF65-F5344CB8AC3E}">
        <p14:creationId xmlns:p14="http://schemas.microsoft.com/office/powerpoint/2010/main" val="40699924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683568" y="1032768"/>
            <a:ext cx="7488831" cy="5173053"/>
          </a:xfrm>
          <a:prstGeom prst="rect">
            <a:avLst/>
          </a:prstGeom>
        </p:spPr>
      </p:pic>
      <p:sp>
        <p:nvSpPr>
          <p:cNvPr id="3" name="Title 2"/>
          <p:cNvSpPr>
            <a:spLocks noGrp="1"/>
          </p:cNvSpPr>
          <p:nvPr>
            <p:ph type="title"/>
          </p:nvPr>
        </p:nvSpPr>
        <p:spPr>
          <a:xfrm>
            <a:off x="539552" y="0"/>
            <a:ext cx="6529815" cy="1032768"/>
          </a:xfrm>
        </p:spPr>
        <p:txBody>
          <a:bodyPr>
            <a:noAutofit/>
          </a:bodyPr>
          <a:lstStyle/>
          <a:p>
            <a:r>
              <a:rPr lang="en-GB" sz="5400" b="1" dirty="0">
                <a:latin typeface="Kinetic Letters" panose="00000500000000000000" pitchFamily="50" charset="0"/>
              </a:rPr>
              <a:t>Handwriting – Kinetic Letters</a:t>
            </a:r>
          </a:p>
        </p:txBody>
      </p:sp>
    </p:spTree>
    <p:extLst>
      <p:ext uri="{BB962C8B-B14F-4D97-AF65-F5344CB8AC3E}">
        <p14:creationId xmlns:p14="http://schemas.microsoft.com/office/powerpoint/2010/main" val="30447681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77293" y="609600"/>
            <a:ext cx="8201295" cy="5843736"/>
          </a:xfrm>
          <a:prstGeom prst="rect">
            <a:avLst/>
          </a:prstGeom>
        </p:spPr>
      </p:pic>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2772158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51520" y="332656"/>
            <a:ext cx="8615539" cy="6053447"/>
          </a:xfrm>
          <a:prstGeom prst="rect">
            <a:avLst/>
          </a:prstGeom>
        </p:spPr>
      </p:pic>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4113855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9512" y="260648"/>
            <a:ext cx="8784976" cy="6136669"/>
          </a:xfrm>
          <a:prstGeom prst="rect">
            <a:avLst/>
          </a:prstGeom>
        </p:spPr>
      </p:pic>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42200496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9512" y="260648"/>
            <a:ext cx="8784976" cy="6112479"/>
          </a:xfrm>
          <a:prstGeom prst="rect">
            <a:avLst/>
          </a:prstGeom>
        </p:spPr>
      </p:pic>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20363994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79512" y="513083"/>
            <a:ext cx="8712968" cy="6119660"/>
          </a:xfrm>
          <a:prstGeom prst="rect">
            <a:avLst/>
          </a:prstGeom>
        </p:spPr>
      </p:pic>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976559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GB"/>
          </a:p>
        </p:txBody>
      </p:sp>
      <p:sp>
        <p:nvSpPr>
          <p:cNvPr id="3" name="Title 2"/>
          <p:cNvSpPr>
            <a:spLocks noGrp="1"/>
          </p:cNvSpPr>
          <p:nvPr>
            <p:ph type="title"/>
          </p:nvPr>
        </p:nvSpPr>
        <p:spPr/>
        <p:txBody>
          <a:bodyPr/>
          <a:lstStyle/>
          <a:p>
            <a:endParaRPr lang="en-GB"/>
          </a:p>
        </p:txBody>
      </p:sp>
      <p:pic>
        <p:nvPicPr>
          <p:cNvPr id="4" name="Picture 3"/>
          <p:cNvPicPr>
            <a:picLocks noChangeAspect="1"/>
          </p:cNvPicPr>
          <p:nvPr/>
        </p:nvPicPr>
        <p:blipFill>
          <a:blip r:embed="rId2"/>
          <a:stretch>
            <a:fillRect/>
          </a:stretch>
        </p:blipFill>
        <p:spPr>
          <a:xfrm>
            <a:off x="179512" y="332656"/>
            <a:ext cx="8762455" cy="6048299"/>
          </a:xfrm>
          <a:prstGeom prst="rect">
            <a:avLst/>
          </a:prstGeom>
        </p:spPr>
      </p:pic>
    </p:spTree>
    <p:extLst>
      <p:ext uri="{BB962C8B-B14F-4D97-AF65-F5344CB8AC3E}">
        <p14:creationId xmlns:p14="http://schemas.microsoft.com/office/powerpoint/2010/main" val="156970794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763689" y="2383109"/>
            <a:ext cx="7272808" cy="3600400"/>
          </a:xfrm>
        </p:spPr>
        <p:txBody>
          <a:bodyPr>
            <a:noAutofit/>
          </a:bodyPr>
          <a:lstStyle/>
          <a:p>
            <a:pPr algn="ctr"/>
            <a:r>
              <a:rPr lang="en-GB" sz="2600" dirty="0">
                <a:solidFill>
                  <a:schemeClr val="tx1"/>
                </a:solidFill>
                <a:latin typeface="Comic Sans MS" panose="030F0702030302020204" pitchFamily="66" charset="0"/>
              </a:rPr>
              <a:t>Takes place 1 afternoon or morning every 3 weeks </a:t>
            </a:r>
          </a:p>
          <a:p>
            <a:pPr algn="ctr"/>
            <a:r>
              <a:rPr lang="en-GB" sz="2600" dirty="0">
                <a:solidFill>
                  <a:schemeClr val="tx1"/>
                </a:solidFill>
                <a:latin typeface="Comic Sans MS" panose="030F0702030302020204" pitchFamily="66" charset="0"/>
              </a:rPr>
              <a:t>Will take place in the local woods or school grounds</a:t>
            </a:r>
          </a:p>
          <a:p>
            <a:pPr algn="ctr"/>
            <a:r>
              <a:rPr lang="en-GB" sz="2600" dirty="0">
                <a:solidFill>
                  <a:schemeClr val="tx1"/>
                </a:solidFill>
                <a:latin typeface="Comic Sans MS" panose="030F0702030302020204" pitchFamily="66" charset="0"/>
              </a:rPr>
              <a:t>Parent helpers are very welcomed – Please message Mrs Harrison on Class Dojo</a:t>
            </a:r>
          </a:p>
          <a:p>
            <a:pPr algn="ctr"/>
            <a:r>
              <a:rPr lang="en-GB" sz="2600" dirty="0">
                <a:solidFill>
                  <a:schemeClr val="tx1"/>
                </a:solidFill>
                <a:latin typeface="Comic Sans MS" panose="030F0702030302020204" pitchFamily="66" charset="0"/>
              </a:rPr>
              <a:t>Will require children to bring a warm waterproof coat, waterproof trousers, wellies, a warm set of home clothes to wear into the woods</a:t>
            </a:r>
          </a:p>
        </p:txBody>
      </p:sp>
      <p:sp>
        <p:nvSpPr>
          <p:cNvPr id="3" name="Title 2"/>
          <p:cNvSpPr>
            <a:spLocks noGrp="1"/>
          </p:cNvSpPr>
          <p:nvPr>
            <p:ph type="title"/>
          </p:nvPr>
        </p:nvSpPr>
        <p:spPr>
          <a:xfrm>
            <a:off x="1228513" y="421672"/>
            <a:ext cx="6172200" cy="939546"/>
          </a:xfrm>
        </p:spPr>
        <p:txBody>
          <a:bodyPr>
            <a:noAutofit/>
          </a:bodyPr>
          <a:lstStyle/>
          <a:p>
            <a:r>
              <a:rPr lang="en-GB" sz="4800" dirty="0">
                <a:latin typeface="Comic Sans MS" panose="030F0702030302020204" pitchFamily="66" charset="0"/>
              </a:rPr>
              <a:t>Forest School</a:t>
            </a:r>
            <a:endParaRPr lang="en-GB" sz="48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5106" y="1947821"/>
            <a:ext cx="2025051" cy="151253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96136" y="339327"/>
            <a:ext cx="2736303" cy="2043782"/>
          </a:xfrm>
          <a:prstGeom prst="rect">
            <a:avLst/>
          </a:prstGeom>
        </p:spPr>
      </p:pic>
    </p:spTree>
    <p:extLst>
      <p:ext uri="{BB962C8B-B14F-4D97-AF65-F5344CB8AC3E}">
        <p14:creationId xmlns:p14="http://schemas.microsoft.com/office/powerpoint/2010/main" val="36621909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12576" y="332656"/>
            <a:ext cx="8229600" cy="1252728"/>
          </a:xfrm>
        </p:spPr>
        <p:txBody>
          <a:bodyPr>
            <a:normAutofit/>
          </a:bodyPr>
          <a:lstStyle/>
          <a:p>
            <a:pPr algn="ctr"/>
            <a:r>
              <a:rPr lang="en-GB" sz="4800" dirty="0">
                <a:latin typeface="Comic Sans MS" panose="030F0702030302020204" pitchFamily="66" charset="0"/>
              </a:rPr>
              <a:t>Every child can read</a:t>
            </a:r>
          </a:p>
        </p:txBody>
      </p:sp>
      <p:sp>
        <p:nvSpPr>
          <p:cNvPr id="8" name="Content Placeholder 2">
            <a:extLst>
              <a:ext uri="{FF2B5EF4-FFF2-40B4-BE49-F238E27FC236}">
                <a16:creationId xmlns:a16="http://schemas.microsoft.com/office/drawing/2014/main" id="{6D23DBA2-AD6F-42C4-A089-0EB7935BEB4C}"/>
              </a:ext>
            </a:extLst>
          </p:cNvPr>
          <p:cNvSpPr>
            <a:spLocks noGrp="1"/>
          </p:cNvSpPr>
          <p:nvPr>
            <p:ph idx="1"/>
          </p:nvPr>
        </p:nvSpPr>
        <p:spPr>
          <a:xfrm>
            <a:off x="285054" y="1196752"/>
            <a:ext cx="8679434" cy="5076966"/>
          </a:xfrm>
        </p:spPr>
        <p:txBody>
          <a:bodyPr>
            <a:noAutofit/>
          </a:bodyPr>
          <a:lstStyle/>
          <a:p>
            <a:r>
              <a:rPr lang="en-GB" sz="2400" dirty="0">
                <a:solidFill>
                  <a:schemeClr val="tx1"/>
                </a:solidFill>
                <a:latin typeface="Comic Sans MS" panose="030F0702030302020204" pitchFamily="66" charset="0"/>
              </a:rPr>
              <a:t>Children who are readers have better life chances – we want this for our children.</a:t>
            </a:r>
          </a:p>
          <a:p>
            <a:pPr lvl="1"/>
            <a:r>
              <a:rPr lang="en-GB" sz="2400" dirty="0">
                <a:latin typeface="Comic Sans MS" panose="030F0702030302020204" pitchFamily="66" charset="0"/>
              </a:rPr>
              <a:t>Developing a love of reading can be more important for a child’s educational success than their family’s socio-economic background. </a:t>
            </a:r>
          </a:p>
          <a:p>
            <a:pPr marL="342900" lvl="1" indent="0">
              <a:buNone/>
            </a:pPr>
            <a:r>
              <a:rPr lang="en-GB" sz="2400" dirty="0">
                <a:latin typeface="Comic Sans MS" panose="030F0702030302020204" pitchFamily="66" charset="0"/>
              </a:rPr>
              <a:t>	- </a:t>
            </a:r>
            <a:r>
              <a:rPr lang="en-GB" sz="1800" dirty="0"/>
              <a:t>The Organization for Economic Cooperation and Development</a:t>
            </a:r>
            <a:endParaRPr lang="en-GB" sz="1800" dirty="0">
              <a:latin typeface="Comic Sans MS" panose="030F0702030302020204" pitchFamily="66" charset="0"/>
            </a:endParaRPr>
          </a:p>
          <a:p>
            <a:pPr lvl="1"/>
            <a:r>
              <a:rPr lang="en-GB" sz="2400" dirty="0">
                <a:latin typeface="Comic Sans MS" panose="030F0702030302020204" pitchFamily="66" charset="0"/>
              </a:rPr>
              <a:t>Young people who enjoy reading very much are nearly five times as likely to read above the expected level for their age compared with young people who do not enjoy reading at all. </a:t>
            </a:r>
          </a:p>
          <a:p>
            <a:pPr marL="342900" lvl="1" indent="0">
              <a:buNone/>
            </a:pPr>
            <a:r>
              <a:rPr lang="en-GB" sz="2400" dirty="0">
                <a:latin typeface="Comic Sans MS" panose="030F0702030302020204" pitchFamily="66" charset="0"/>
              </a:rPr>
              <a:t>	- </a:t>
            </a:r>
            <a:r>
              <a:rPr lang="en-GB" sz="2000" dirty="0">
                <a:latin typeface="Comic Sans MS" panose="030F0702030302020204" pitchFamily="66" charset="0"/>
              </a:rPr>
              <a:t>Children’s and Young People’s Reading Today, National Literacy Trust, 20121 </a:t>
            </a:r>
            <a:endParaRPr lang="en-GB" sz="2400" dirty="0">
              <a:latin typeface="Comic Sans MS" panose="030F0702030302020204" pitchFamily="66" charset="0"/>
            </a:endParaRPr>
          </a:p>
        </p:txBody>
      </p:sp>
    </p:spTree>
    <p:extLst>
      <p:ext uri="{BB962C8B-B14F-4D97-AF65-F5344CB8AC3E}">
        <p14:creationId xmlns:p14="http://schemas.microsoft.com/office/powerpoint/2010/main" val="2052408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1000"/>
                                        <p:tgtEl>
                                          <p:spTgt spid="8">
                                            <p:txEl>
                                              <p:pRg st="0" end="0"/>
                                            </p:txEl>
                                          </p:spTgt>
                                        </p:tgtEl>
                                      </p:cBhvr>
                                    </p:animEffect>
                                    <p:anim calcmode="lin" valueType="num">
                                      <p:cBhvr>
                                        <p:cTn id="8" dur="1000" fill="hold"/>
                                        <p:tgtEl>
                                          <p:spTgt spid="8">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8">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1000"/>
                                        <p:tgtEl>
                                          <p:spTgt spid="8">
                                            <p:txEl>
                                              <p:pRg st="1" end="1"/>
                                            </p:txEl>
                                          </p:spTgt>
                                        </p:tgtEl>
                                      </p:cBhvr>
                                    </p:animEffect>
                                    <p:anim calcmode="lin" valueType="num">
                                      <p:cBhvr>
                                        <p:cTn id="13" dur="1000" fill="hold"/>
                                        <p:tgtEl>
                                          <p:spTgt spid="8">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8">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1000"/>
                                        <p:tgtEl>
                                          <p:spTgt spid="8">
                                            <p:txEl>
                                              <p:pRg st="2" end="2"/>
                                            </p:txEl>
                                          </p:spTgt>
                                        </p:tgtEl>
                                      </p:cBhvr>
                                    </p:animEffect>
                                    <p:anim calcmode="lin" valueType="num">
                                      <p:cBhvr>
                                        <p:cTn id="18" dur="1000" fill="hold"/>
                                        <p:tgtEl>
                                          <p:spTgt spid="8">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8">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1000"/>
                                        <p:tgtEl>
                                          <p:spTgt spid="8">
                                            <p:txEl>
                                              <p:pRg st="3" end="3"/>
                                            </p:txEl>
                                          </p:spTgt>
                                        </p:tgtEl>
                                      </p:cBhvr>
                                    </p:animEffect>
                                    <p:anim calcmode="lin" valueType="num">
                                      <p:cBhvr>
                                        <p:cTn id="23" dur="1000" fill="hold"/>
                                        <p:tgtEl>
                                          <p:spTgt spid="8">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8">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1000"/>
                                        <p:tgtEl>
                                          <p:spTgt spid="8">
                                            <p:txEl>
                                              <p:pRg st="4" end="4"/>
                                            </p:txEl>
                                          </p:spTgt>
                                        </p:tgtEl>
                                      </p:cBhvr>
                                    </p:animEffect>
                                    <p:anim calcmode="lin" valueType="num">
                                      <p:cBhvr>
                                        <p:cTn id="28" dur="1000" fill="hold"/>
                                        <p:tgtEl>
                                          <p:spTgt spid="8">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8">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85054" y="332656"/>
            <a:ext cx="8229600" cy="1252728"/>
          </a:xfrm>
        </p:spPr>
        <p:txBody>
          <a:bodyPr>
            <a:normAutofit/>
          </a:bodyPr>
          <a:lstStyle/>
          <a:p>
            <a:r>
              <a:rPr lang="en-GB" sz="4800" b="1" u="sng" dirty="0">
                <a:latin typeface="Comic Sans MS" panose="030F0702030302020204" pitchFamily="66" charset="0"/>
              </a:rPr>
              <a:t>Phonic screening – </a:t>
            </a:r>
            <a:br>
              <a:rPr lang="en-GB" dirty="0">
                <a:latin typeface="Comic Sans MS" panose="030F0702030302020204" pitchFamily="66" charset="0"/>
              </a:rPr>
            </a:br>
            <a:r>
              <a:rPr lang="en-GB" dirty="0">
                <a:latin typeface="Comic Sans MS" panose="030F0702030302020204" pitchFamily="66" charset="0"/>
              </a:rPr>
              <a:t>End of June if required</a:t>
            </a:r>
          </a:p>
        </p:txBody>
      </p:sp>
      <p:pic>
        <p:nvPicPr>
          <p:cNvPr id="6" name="Picture 5"/>
          <p:cNvPicPr>
            <a:picLocks noChangeAspect="1"/>
          </p:cNvPicPr>
          <p:nvPr/>
        </p:nvPicPr>
        <p:blipFill rotWithShape="1">
          <a:blip r:embed="rId3"/>
          <a:srcRect l="39485" t="24626" r="40591" b="23529"/>
          <a:stretch/>
        </p:blipFill>
        <p:spPr>
          <a:xfrm>
            <a:off x="4399854" y="2204864"/>
            <a:ext cx="2585047" cy="3781933"/>
          </a:xfrm>
          <a:prstGeom prst="rect">
            <a:avLst/>
          </a:prstGeom>
        </p:spPr>
      </p:pic>
      <p:pic>
        <p:nvPicPr>
          <p:cNvPr id="7" name="Picture 6"/>
          <p:cNvPicPr>
            <a:picLocks noChangeAspect="1"/>
          </p:cNvPicPr>
          <p:nvPr/>
        </p:nvPicPr>
        <p:blipFill rotWithShape="1">
          <a:blip r:embed="rId4"/>
          <a:srcRect l="38956" t="27089" r="39859" b="20290"/>
          <a:stretch/>
        </p:blipFill>
        <p:spPr>
          <a:xfrm>
            <a:off x="827584" y="2204864"/>
            <a:ext cx="2708174" cy="3781933"/>
          </a:xfrm>
          <a:prstGeom prst="rect">
            <a:avLst/>
          </a:prstGeom>
        </p:spPr>
      </p:pic>
      <p:pic>
        <p:nvPicPr>
          <p:cNvPr id="5" name="Picture 4"/>
          <p:cNvPicPr>
            <a:picLocks noChangeAspect="1"/>
          </p:cNvPicPr>
          <p:nvPr/>
        </p:nvPicPr>
        <p:blipFill>
          <a:blip r:embed="rId5"/>
          <a:stretch>
            <a:fillRect/>
          </a:stretch>
        </p:blipFill>
        <p:spPr>
          <a:xfrm>
            <a:off x="6963157" y="232097"/>
            <a:ext cx="2363868" cy="1341495"/>
          </a:xfrm>
          <a:prstGeom prst="rect">
            <a:avLst/>
          </a:prstGeom>
        </p:spPr>
      </p:pic>
    </p:spTree>
    <p:extLst>
      <p:ext uri="{BB962C8B-B14F-4D97-AF65-F5344CB8AC3E}">
        <p14:creationId xmlns:p14="http://schemas.microsoft.com/office/powerpoint/2010/main" val="22186348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67544" y="537284"/>
            <a:ext cx="8229600" cy="1252728"/>
          </a:xfrm>
        </p:spPr>
        <p:txBody>
          <a:bodyPr>
            <a:normAutofit/>
          </a:bodyPr>
          <a:lstStyle/>
          <a:p>
            <a:r>
              <a:rPr lang="en-GB" sz="4800" b="1" dirty="0">
                <a:latin typeface="Comic Sans MS" panose="030F0702030302020204" pitchFamily="66" charset="0"/>
              </a:rPr>
              <a:t>Book Bands</a:t>
            </a:r>
          </a:p>
        </p:txBody>
      </p:sp>
      <p:sp>
        <p:nvSpPr>
          <p:cNvPr id="2" name="Content Placeholder 1"/>
          <p:cNvSpPr>
            <a:spLocks noGrp="1"/>
          </p:cNvSpPr>
          <p:nvPr>
            <p:ph idx="1"/>
          </p:nvPr>
        </p:nvSpPr>
        <p:spPr>
          <a:xfrm>
            <a:off x="0" y="1412776"/>
            <a:ext cx="8958768" cy="4896544"/>
          </a:xfrm>
        </p:spPr>
        <p:txBody>
          <a:bodyPr>
            <a:noAutofit/>
          </a:bodyPr>
          <a:lstStyle/>
          <a:p>
            <a:r>
              <a:rPr lang="en-GB" sz="2000" dirty="0">
                <a:solidFill>
                  <a:schemeClr val="tx1"/>
                </a:solidFill>
                <a:latin typeface="Comic Sans MS" panose="030F0702030302020204" pitchFamily="66" charset="0"/>
              </a:rPr>
              <a:t>Banding is based on… </a:t>
            </a:r>
          </a:p>
          <a:p>
            <a:pPr marL="0" indent="0">
              <a:buNone/>
            </a:pPr>
            <a:r>
              <a:rPr lang="en-GB" sz="2000" dirty="0">
                <a:solidFill>
                  <a:schemeClr val="tx1"/>
                </a:solidFill>
                <a:latin typeface="Comic Sans MS" panose="030F0702030302020204" pitchFamily="66" charset="0"/>
              </a:rPr>
              <a:t>	- children reading 95% of the words fluently 	</a:t>
            </a:r>
          </a:p>
          <a:p>
            <a:pPr marL="0" indent="0">
              <a:buNone/>
            </a:pPr>
            <a:r>
              <a:rPr lang="en-GB" sz="2000" dirty="0">
                <a:solidFill>
                  <a:schemeClr val="tx1"/>
                </a:solidFill>
                <a:latin typeface="Comic Sans MS" panose="030F0702030302020204" pitchFamily="66" charset="0"/>
              </a:rPr>
              <a:t>	- vocabulary – unusual and challenging</a:t>
            </a:r>
          </a:p>
          <a:p>
            <a:pPr marL="0" indent="0">
              <a:buNone/>
            </a:pPr>
            <a:r>
              <a:rPr lang="en-GB" sz="2000" dirty="0">
                <a:solidFill>
                  <a:schemeClr val="tx1"/>
                </a:solidFill>
                <a:latin typeface="Comic Sans MS" panose="030F0702030302020204" pitchFamily="66" charset="0"/>
              </a:rPr>
              <a:t>	- page layout</a:t>
            </a:r>
          </a:p>
          <a:p>
            <a:pPr marL="0" indent="0">
              <a:buNone/>
            </a:pPr>
            <a:r>
              <a:rPr lang="en-GB" sz="2000" dirty="0">
                <a:solidFill>
                  <a:schemeClr val="tx1"/>
                </a:solidFill>
                <a:latin typeface="Comic Sans MS" panose="030F0702030302020204" pitchFamily="66" charset="0"/>
              </a:rPr>
              <a:t>	- complex story lines – more than one event</a:t>
            </a:r>
          </a:p>
          <a:p>
            <a:pPr marL="0" indent="0">
              <a:buNone/>
            </a:pPr>
            <a:r>
              <a:rPr lang="en-GB" sz="2000" dirty="0">
                <a:solidFill>
                  <a:schemeClr val="tx1"/>
                </a:solidFill>
                <a:latin typeface="Comic Sans MS" panose="030F0702030302020204" pitchFamily="66" charset="0"/>
              </a:rPr>
              <a:t>	- more characters</a:t>
            </a:r>
          </a:p>
          <a:p>
            <a:pPr marL="0" indent="0">
              <a:buNone/>
            </a:pPr>
            <a:r>
              <a:rPr lang="en-GB" sz="2000" dirty="0">
                <a:solidFill>
                  <a:schemeClr val="tx1"/>
                </a:solidFill>
                <a:latin typeface="Comic Sans MS" panose="030F0702030302020204" pitchFamily="66" charset="0"/>
              </a:rPr>
              <a:t>	- variety of language – adjectives, verbs, adverbs</a:t>
            </a:r>
          </a:p>
          <a:p>
            <a:pPr marL="0" indent="0">
              <a:buNone/>
            </a:pPr>
            <a:r>
              <a:rPr lang="en-GB" sz="2000" dirty="0">
                <a:solidFill>
                  <a:schemeClr val="tx1"/>
                </a:solidFill>
                <a:latin typeface="Comic Sans MS" panose="030F0702030302020204" pitchFamily="66" charset="0"/>
              </a:rPr>
              <a:t>	-  comprehension and inference. Can your child infer meaning                 .       from the text and answer direct questions?</a:t>
            </a:r>
          </a:p>
          <a:p>
            <a:r>
              <a:rPr lang="en-GB" sz="2000" dirty="0">
                <a:solidFill>
                  <a:schemeClr val="tx1"/>
                </a:solidFill>
                <a:latin typeface="Comic Sans MS" panose="030F0702030302020204" pitchFamily="66" charset="0"/>
              </a:rPr>
              <a:t>By end of the year at least purple to be able to cope with the test and reading 90 words per minute.</a:t>
            </a:r>
          </a:p>
          <a:p>
            <a:r>
              <a:rPr lang="en-GB" sz="2000" dirty="0">
                <a:solidFill>
                  <a:schemeClr val="tx1"/>
                </a:solidFill>
                <a:latin typeface="Comic Sans MS" panose="030F0702030302020204" pitchFamily="66" charset="0"/>
              </a:rPr>
              <a:t>Please read daily and send us an update on your child’s read via Dojo please.</a:t>
            </a:r>
          </a:p>
        </p:txBody>
      </p:sp>
      <p:pic>
        <p:nvPicPr>
          <p:cNvPr id="1026" name="Picture 2" descr="Editable KS1 Reading Level Book Band Reference Sheet"/>
          <p:cNvPicPr>
            <a:picLocks noChangeAspect="1" noChangeArrowheads="1"/>
          </p:cNvPicPr>
          <p:nvPr/>
        </p:nvPicPr>
        <p:blipFill rotWithShape="1">
          <a:blip r:embed="rId2">
            <a:extLst>
              <a:ext uri="{28A0092B-C50C-407E-A947-70E740481C1C}">
                <a14:useLocalDpi xmlns:a14="http://schemas.microsoft.com/office/drawing/2010/main" val="0"/>
              </a:ext>
            </a:extLst>
          </a:blip>
          <a:srcRect l="37599" t="21552" r="15602"/>
          <a:stretch/>
        </p:blipFill>
        <p:spPr bwMode="auto">
          <a:xfrm>
            <a:off x="5772278" y="548680"/>
            <a:ext cx="3209501" cy="31683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4951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The Simple View of Reading</a:t>
            </a:r>
          </a:p>
        </p:txBody>
      </p:sp>
      <p:pic>
        <p:nvPicPr>
          <p:cNvPr id="4" name="Content Placeholder 3"/>
          <p:cNvPicPr>
            <a:picLocks noGrp="1" noChangeAspect="1"/>
          </p:cNvPicPr>
          <p:nvPr>
            <p:ph idx="1"/>
          </p:nvPr>
        </p:nvPicPr>
        <p:blipFill>
          <a:blip r:embed="rId2"/>
          <a:stretch>
            <a:fillRect/>
          </a:stretch>
        </p:blipFill>
        <p:spPr>
          <a:xfrm>
            <a:off x="2771800" y="2264390"/>
            <a:ext cx="7412570" cy="2911078"/>
          </a:xfrm>
          <a:prstGeom prst="rect">
            <a:avLst/>
          </a:prstGeom>
        </p:spPr>
      </p:pic>
      <p:pic>
        <p:nvPicPr>
          <p:cNvPr id="1026" name="Picture 2" descr="Research T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001" y="1323591"/>
            <a:ext cx="7412570" cy="4924809"/>
          </a:xfrm>
          <a:prstGeom prst="rect">
            <a:avLst/>
          </a:prstGeom>
          <a:noFill/>
          <a:extLst>
            <a:ext uri="{909E8E84-426E-40DD-AFC4-6F175D3DCCD1}">
              <a14:hiddenFill xmlns:a14="http://schemas.microsoft.com/office/drawing/2010/main">
                <a:solidFill>
                  <a:srgbClr val="FFFFFF"/>
                </a:solidFill>
              </a14:hiddenFill>
            </a:ext>
          </a:extLst>
        </p:spPr>
      </p:pic>
      <p:sp>
        <p:nvSpPr>
          <p:cNvPr id="3" name="Star: 5 Points 2">
            <a:extLst>
              <a:ext uri="{FF2B5EF4-FFF2-40B4-BE49-F238E27FC236}">
                <a16:creationId xmlns:a16="http://schemas.microsoft.com/office/drawing/2014/main" id="{99338F3A-5F28-4727-ADB9-DA8C92E208A0}"/>
              </a:ext>
            </a:extLst>
          </p:cNvPr>
          <p:cNvSpPr/>
          <p:nvPr/>
        </p:nvSpPr>
        <p:spPr>
          <a:xfrm>
            <a:off x="5796136" y="2044145"/>
            <a:ext cx="1015350" cy="876578"/>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Arrow: Up 4">
            <a:extLst>
              <a:ext uri="{FF2B5EF4-FFF2-40B4-BE49-F238E27FC236}">
                <a16:creationId xmlns:a16="http://schemas.microsoft.com/office/drawing/2014/main" id="{65E20327-666A-4445-A9E2-D357BA0DB8F4}"/>
              </a:ext>
            </a:extLst>
          </p:cNvPr>
          <p:cNvSpPr/>
          <p:nvPr/>
        </p:nvSpPr>
        <p:spPr>
          <a:xfrm>
            <a:off x="4860032" y="3429000"/>
            <a:ext cx="576064" cy="129614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108637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357306" y="126578"/>
            <a:ext cx="6081258" cy="1252728"/>
          </a:xfrm>
        </p:spPr>
        <p:txBody>
          <a:bodyPr>
            <a:normAutofit fontScale="90000"/>
          </a:bodyPr>
          <a:lstStyle/>
          <a:p>
            <a:r>
              <a:rPr lang="en-US" sz="4800" b="1" dirty="0">
                <a:latin typeface="Comic Sans MS" panose="030F0702030302020204" pitchFamily="66" charset="0"/>
              </a:rPr>
              <a:t>What can you do to</a:t>
            </a:r>
            <a:br>
              <a:rPr lang="en-US" sz="4800" b="1" dirty="0">
                <a:latin typeface="Comic Sans MS" panose="030F0702030302020204" pitchFamily="66" charset="0"/>
              </a:rPr>
            </a:br>
            <a:r>
              <a:rPr lang="en-US" sz="4800" b="1" dirty="0">
                <a:latin typeface="Comic Sans MS" panose="030F0702030302020204" pitchFamily="66" charset="0"/>
              </a:rPr>
              <a:t>help at home? </a:t>
            </a:r>
          </a:p>
        </p:txBody>
      </p:sp>
      <p:sp>
        <p:nvSpPr>
          <p:cNvPr id="2" name="Content Placeholder 1"/>
          <p:cNvSpPr>
            <a:spLocks noGrp="1"/>
          </p:cNvSpPr>
          <p:nvPr>
            <p:ph idx="1"/>
          </p:nvPr>
        </p:nvSpPr>
        <p:spPr>
          <a:xfrm>
            <a:off x="357306" y="1772816"/>
            <a:ext cx="8463166" cy="3993893"/>
          </a:xfrm>
        </p:spPr>
        <p:txBody>
          <a:bodyPr>
            <a:noAutofit/>
          </a:bodyPr>
          <a:lstStyle/>
          <a:p>
            <a:r>
              <a:rPr lang="en-US" sz="2400" dirty="0">
                <a:solidFill>
                  <a:schemeClr val="tx1"/>
                </a:solidFill>
                <a:latin typeface="Comic Sans MS" panose="030F0702030302020204" pitchFamily="66" charset="0"/>
              </a:rPr>
              <a:t>As a school we are asking parents to try their best to hear their child/ren at least 4 x reads a week.</a:t>
            </a:r>
          </a:p>
          <a:p>
            <a:r>
              <a:rPr lang="en-US" sz="2400" dirty="0">
                <a:solidFill>
                  <a:schemeClr val="tx1"/>
                </a:solidFill>
                <a:latin typeface="Comic Sans MS" panose="030F0702030302020204" pitchFamily="66" charset="0"/>
              </a:rPr>
              <a:t>Dojo points, stickers and certificates for those children that do.  </a:t>
            </a:r>
          </a:p>
          <a:p>
            <a:endParaRPr lang="en-US" sz="2400" dirty="0">
              <a:solidFill>
                <a:schemeClr val="tx1"/>
              </a:solidFill>
              <a:latin typeface="Comic Sans MS" panose="030F0702030302020204" pitchFamily="66" charset="0"/>
            </a:endParaRPr>
          </a:p>
        </p:txBody>
      </p:sp>
      <p:sp>
        <p:nvSpPr>
          <p:cNvPr id="4" name="Title 2">
            <a:extLst>
              <a:ext uri="{FF2B5EF4-FFF2-40B4-BE49-F238E27FC236}">
                <a16:creationId xmlns:a16="http://schemas.microsoft.com/office/drawing/2014/main" id="{F6A35AE9-04B4-4448-AEBE-75A6450E40DF}"/>
              </a:ext>
            </a:extLst>
          </p:cNvPr>
          <p:cNvSpPr txBox="1">
            <a:spLocks/>
          </p:cNvSpPr>
          <p:nvPr/>
        </p:nvSpPr>
        <p:spPr>
          <a:xfrm>
            <a:off x="5779843" y="780186"/>
            <a:ext cx="6081258" cy="1252728"/>
          </a:xfrm>
          <a:prstGeom prst="rect">
            <a:avLst/>
          </a:prstGeom>
        </p:spPr>
        <p:txBody>
          <a:bodyPr vert="horz" lIns="91440" tIns="45720" rIns="91440" bIns="45720" rtlCol="0" anchor="t">
            <a:normAutofit fontScale="97500"/>
          </a:bodyPr>
          <a:lst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4800" b="1" u="sng" dirty="0">
                <a:latin typeface="Comic Sans MS" panose="030F0702030302020204" pitchFamily="66" charset="0"/>
              </a:rPr>
              <a:t>Reading</a:t>
            </a:r>
          </a:p>
        </p:txBody>
      </p:sp>
      <p:pic>
        <p:nvPicPr>
          <p:cNvPr id="5" name="Picture 4">
            <a:extLst>
              <a:ext uri="{FF2B5EF4-FFF2-40B4-BE49-F238E27FC236}">
                <a16:creationId xmlns:a16="http://schemas.microsoft.com/office/drawing/2014/main" id="{C9153A0C-5335-4C16-AD87-C6CB923399FB}"/>
              </a:ext>
            </a:extLst>
          </p:cNvPr>
          <p:cNvPicPr>
            <a:picLocks noChangeAspect="1"/>
          </p:cNvPicPr>
          <p:nvPr/>
        </p:nvPicPr>
        <p:blipFill>
          <a:blip r:embed="rId2"/>
          <a:stretch>
            <a:fillRect/>
          </a:stretch>
        </p:blipFill>
        <p:spPr>
          <a:xfrm>
            <a:off x="1023735" y="3501008"/>
            <a:ext cx="2069289" cy="3005149"/>
          </a:xfrm>
          <a:prstGeom prst="rect">
            <a:avLst/>
          </a:prstGeom>
        </p:spPr>
      </p:pic>
      <p:pic>
        <p:nvPicPr>
          <p:cNvPr id="6" name="Picture 5">
            <a:extLst>
              <a:ext uri="{FF2B5EF4-FFF2-40B4-BE49-F238E27FC236}">
                <a16:creationId xmlns:a16="http://schemas.microsoft.com/office/drawing/2014/main" id="{186D97C9-1190-400A-A4FC-C4A949B4FAE9}"/>
              </a:ext>
            </a:extLst>
          </p:cNvPr>
          <p:cNvPicPr>
            <a:picLocks noChangeAspect="1"/>
          </p:cNvPicPr>
          <p:nvPr/>
        </p:nvPicPr>
        <p:blipFill>
          <a:blip r:embed="rId3"/>
          <a:stretch>
            <a:fillRect/>
          </a:stretch>
        </p:blipFill>
        <p:spPr>
          <a:xfrm>
            <a:off x="3491880" y="3256530"/>
            <a:ext cx="4955891" cy="3466084"/>
          </a:xfrm>
          <a:prstGeom prst="rect">
            <a:avLst/>
          </a:prstGeom>
        </p:spPr>
      </p:pic>
    </p:spTree>
    <p:extLst>
      <p:ext uri="{BB962C8B-B14F-4D97-AF65-F5344CB8AC3E}">
        <p14:creationId xmlns:p14="http://schemas.microsoft.com/office/powerpoint/2010/main" val="240563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Content Placeholder 3"/>
          <p:cNvPicPr>
            <a:picLocks noGrp="1" noChangeAspect="1"/>
          </p:cNvPicPr>
          <p:nvPr>
            <p:ph idx="1"/>
          </p:nvPr>
        </p:nvPicPr>
        <p:blipFill>
          <a:blip r:embed="rId2"/>
          <a:stretch>
            <a:fillRect/>
          </a:stretch>
        </p:blipFill>
        <p:spPr>
          <a:xfrm>
            <a:off x="395536" y="609599"/>
            <a:ext cx="8136904" cy="5632555"/>
          </a:xfrm>
          <a:prstGeom prst="rect">
            <a:avLst/>
          </a:prstGeom>
        </p:spPr>
      </p:pic>
    </p:spTree>
    <p:extLst>
      <p:ext uri="{BB962C8B-B14F-4D97-AF65-F5344CB8AC3E}">
        <p14:creationId xmlns:p14="http://schemas.microsoft.com/office/powerpoint/2010/main" val="5580868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17050" y="207222"/>
            <a:ext cx="6324480" cy="1663798"/>
          </a:xfrm>
        </p:spPr>
        <p:txBody>
          <a:bodyPr>
            <a:normAutofit fontScale="90000"/>
          </a:bodyPr>
          <a:lstStyle/>
          <a:p>
            <a:r>
              <a:rPr lang="en-GB" sz="4800" b="1" u="sng" dirty="0">
                <a:latin typeface="Comic Sans MS" panose="030F0702030302020204" pitchFamily="66" charset="0"/>
              </a:rPr>
              <a:t>Spelling Sentences and </a:t>
            </a:r>
            <a:br>
              <a:rPr lang="en-GB" sz="4800" b="1" u="sng" dirty="0">
                <a:latin typeface="Comic Sans MS" panose="030F0702030302020204" pitchFamily="66" charset="0"/>
              </a:rPr>
            </a:br>
            <a:r>
              <a:rPr lang="en-GB" sz="4800" b="1" u="sng" dirty="0">
                <a:latin typeface="Comic Sans MS" panose="030F0702030302020204" pitchFamily="66" charset="0"/>
              </a:rPr>
              <a:t>Kinetic Letters </a:t>
            </a:r>
          </a:p>
        </p:txBody>
      </p:sp>
      <p:sp>
        <p:nvSpPr>
          <p:cNvPr id="2" name="Content Placeholder 1"/>
          <p:cNvSpPr>
            <a:spLocks noGrp="1"/>
          </p:cNvSpPr>
          <p:nvPr>
            <p:ph idx="1"/>
          </p:nvPr>
        </p:nvSpPr>
        <p:spPr>
          <a:xfrm>
            <a:off x="2483768" y="1772816"/>
            <a:ext cx="6552728" cy="4674832"/>
          </a:xfrm>
        </p:spPr>
        <p:txBody>
          <a:bodyPr>
            <a:noAutofit/>
          </a:bodyPr>
          <a:lstStyle/>
          <a:p>
            <a:r>
              <a:rPr lang="en-GB" sz="2000" dirty="0">
                <a:solidFill>
                  <a:schemeClr val="tx1"/>
                </a:solidFill>
                <a:latin typeface="Comic Sans MS" panose="030F0702030302020204" pitchFamily="66" charset="0"/>
              </a:rPr>
              <a:t>Spellings and handwriting will be sent home on a Friday with sentences to practise the following week.</a:t>
            </a:r>
          </a:p>
          <a:p>
            <a:r>
              <a:rPr lang="en-GB" sz="2000" dirty="0">
                <a:solidFill>
                  <a:schemeClr val="tx1"/>
                </a:solidFill>
                <a:latin typeface="Comic Sans MS" panose="030F0702030302020204" pitchFamily="66" charset="0"/>
              </a:rPr>
              <a:t>Once the sheet is complete please send a photo of it on your child’s Dojo portfolio or bring it into school, and 1 home learning dojo will be awarded. </a:t>
            </a:r>
          </a:p>
          <a:p>
            <a:r>
              <a:rPr lang="en-GB" sz="2000" dirty="0">
                <a:solidFill>
                  <a:schemeClr val="tx1"/>
                </a:solidFill>
                <a:latin typeface="Comic Sans MS" panose="030F0702030302020204" pitchFamily="66" charset="0"/>
              </a:rPr>
              <a:t>Both the spellings and handwriting will be practised in school and at home. </a:t>
            </a:r>
          </a:p>
          <a:p>
            <a:r>
              <a:rPr lang="en-GB" sz="2000" dirty="0">
                <a:solidFill>
                  <a:schemeClr val="tx1"/>
                </a:solidFill>
                <a:latin typeface="Comic Sans MS" panose="030F0702030302020204" pitchFamily="66" charset="0"/>
              </a:rPr>
              <a:t>Over-learning is really important at this age, especially for words such as “said” and “very” as we don’t want bad spelling habits appearing. The English language is very complicated!</a:t>
            </a:r>
          </a:p>
        </p:txBody>
      </p:sp>
      <p:pic>
        <p:nvPicPr>
          <p:cNvPr id="4" name="Picture 3">
            <a:extLst>
              <a:ext uri="{FF2B5EF4-FFF2-40B4-BE49-F238E27FC236}">
                <a16:creationId xmlns:a16="http://schemas.microsoft.com/office/drawing/2014/main" id="{A4CD1444-25F0-4157-B8B3-3DD61A6F027E}"/>
              </a:ext>
            </a:extLst>
          </p:cNvPr>
          <p:cNvPicPr>
            <a:picLocks noChangeAspect="1"/>
          </p:cNvPicPr>
          <p:nvPr/>
        </p:nvPicPr>
        <p:blipFill>
          <a:blip r:embed="rId3"/>
          <a:stretch>
            <a:fillRect/>
          </a:stretch>
        </p:blipFill>
        <p:spPr>
          <a:xfrm>
            <a:off x="178921" y="3501935"/>
            <a:ext cx="2304847" cy="3115960"/>
          </a:xfrm>
          <a:prstGeom prst="rect">
            <a:avLst/>
          </a:prstGeom>
        </p:spPr>
      </p:pic>
      <p:pic>
        <p:nvPicPr>
          <p:cNvPr id="5" name="Picture 4">
            <a:extLst>
              <a:ext uri="{FF2B5EF4-FFF2-40B4-BE49-F238E27FC236}">
                <a16:creationId xmlns:a16="http://schemas.microsoft.com/office/drawing/2014/main" id="{E3D1BBA0-631B-475F-839E-046C5B37862C}"/>
              </a:ext>
            </a:extLst>
          </p:cNvPr>
          <p:cNvPicPr>
            <a:picLocks noChangeAspect="1"/>
          </p:cNvPicPr>
          <p:nvPr/>
        </p:nvPicPr>
        <p:blipFill>
          <a:blip r:embed="rId4"/>
          <a:stretch>
            <a:fillRect/>
          </a:stretch>
        </p:blipFill>
        <p:spPr>
          <a:xfrm>
            <a:off x="90021" y="207222"/>
            <a:ext cx="2406636" cy="3115960"/>
          </a:xfrm>
          <a:prstGeom prst="rect">
            <a:avLst/>
          </a:prstGeom>
        </p:spPr>
      </p:pic>
    </p:spTree>
    <p:extLst>
      <p:ext uri="{BB962C8B-B14F-4D97-AF65-F5344CB8AC3E}">
        <p14:creationId xmlns:p14="http://schemas.microsoft.com/office/powerpoint/2010/main" val="37633239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79512" y="476672"/>
            <a:ext cx="8784975" cy="6192688"/>
          </a:xfrm>
        </p:spPr>
        <p:txBody>
          <a:bodyPr>
            <a:noAutofit/>
          </a:bodyPr>
          <a:lstStyle/>
          <a:p>
            <a:pPr algn="ctr"/>
            <a:r>
              <a:rPr lang="en-GB" sz="3600" u="sng" dirty="0">
                <a:solidFill>
                  <a:schemeClr val="tx1"/>
                </a:solidFill>
                <a:latin typeface="Comic Sans MS" panose="030F0702030302020204" pitchFamily="66" charset="0"/>
              </a:rPr>
              <a:t>Stop and stay reading</a:t>
            </a:r>
            <a:br>
              <a:rPr lang="en-GB" sz="3600" dirty="0">
                <a:latin typeface="Comic Sans MS" panose="030F0702030302020204" pitchFamily="66" charset="0"/>
              </a:rPr>
            </a:br>
            <a:r>
              <a:rPr lang="en-GB" sz="3600" dirty="0">
                <a:solidFill>
                  <a:schemeClr val="tx1"/>
                </a:solidFill>
                <a:latin typeface="Comic Sans MS" panose="030F0702030302020204" pitchFamily="66" charset="0"/>
              </a:rPr>
              <a:t>Every Monday 2.45 – 3.10</a:t>
            </a:r>
            <a:br>
              <a:rPr lang="en-GB" sz="3600" dirty="0">
                <a:solidFill>
                  <a:schemeClr val="tx1"/>
                </a:solidFill>
                <a:latin typeface="Comic Sans MS" panose="030F0702030302020204" pitchFamily="66" charset="0"/>
              </a:rPr>
            </a:br>
            <a:r>
              <a:rPr lang="en-GB" sz="2400" dirty="0">
                <a:solidFill>
                  <a:schemeClr val="tx1"/>
                </a:solidFill>
                <a:latin typeface="Comic Sans MS" panose="030F0702030302020204" pitchFamily="66" charset="0"/>
              </a:rPr>
              <a:t>(this will count as one of your reads)</a:t>
            </a:r>
            <a:br>
              <a:rPr lang="en-GB" sz="2400" dirty="0">
                <a:solidFill>
                  <a:schemeClr val="tx1"/>
                </a:solidFill>
                <a:latin typeface="Comic Sans MS" panose="030F0702030302020204" pitchFamily="66" charset="0"/>
              </a:rPr>
            </a:br>
            <a:br>
              <a:rPr lang="en-GB" sz="2400" dirty="0">
                <a:solidFill>
                  <a:schemeClr val="tx1"/>
                </a:solidFill>
                <a:latin typeface="Comic Sans MS" panose="030F0702030302020204" pitchFamily="66" charset="0"/>
              </a:rPr>
            </a:br>
            <a:r>
              <a:rPr lang="en-GB" sz="3600" dirty="0">
                <a:solidFill>
                  <a:schemeClr val="tx1"/>
                </a:solidFill>
                <a:latin typeface="Comic Sans MS" panose="030F0702030302020204" pitchFamily="66" charset="0"/>
              </a:rPr>
              <a:t>If you would like to volunteer in class or behind the scenes please let us know. </a:t>
            </a:r>
            <a:br>
              <a:rPr lang="en-GB" sz="3600" dirty="0">
                <a:solidFill>
                  <a:schemeClr val="tx1"/>
                </a:solidFill>
                <a:latin typeface="Comic Sans MS" panose="030F0702030302020204" pitchFamily="66" charset="0"/>
              </a:rPr>
            </a:br>
            <a:r>
              <a:rPr lang="en-GB" sz="3600" dirty="0">
                <a:solidFill>
                  <a:schemeClr val="tx1"/>
                </a:solidFill>
                <a:latin typeface="Comic Sans MS" panose="030F0702030302020204" pitchFamily="66" charset="0"/>
              </a:rPr>
              <a:t>- </a:t>
            </a:r>
            <a:r>
              <a:rPr lang="en-GB" sz="3200" dirty="0">
                <a:solidFill>
                  <a:schemeClr val="tx1"/>
                </a:solidFill>
                <a:latin typeface="Comic Sans MS" panose="030F0702030302020204" pitchFamily="66" charset="0"/>
              </a:rPr>
              <a:t>This may include - reading common exception words, reading books on Bug Club, maths games, helping with forest school/walks/trips, cutting and laminating, displays in school etc. </a:t>
            </a:r>
            <a:br>
              <a:rPr lang="en-GB" sz="3200" dirty="0">
                <a:solidFill>
                  <a:schemeClr val="tx1"/>
                </a:solidFill>
                <a:latin typeface="Comic Sans MS" panose="030F0702030302020204" pitchFamily="66" charset="0"/>
              </a:rPr>
            </a:br>
            <a:r>
              <a:rPr lang="en-GB" sz="3200" dirty="0">
                <a:solidFill>
                  <a:schemeClr val="tx1"/>
                </a:solidFill>
                <a:latin typeface="Comic Sans MS" panose="030F0702030302020204" pitchFamily="66" charset="0"/>
              </a:rPr>
              <a:t>(A DBS would need to be completed)</a:t>
            </a:r>
            <a:br>
              <a:rPr lang="en-GB" sz="3600" u="sng" dirty="0">
                <a:solidFill>
                  <a:schemeClr val="tx1"/>
                </a:solidFill>
                <a:latin typeface="Comic Sans MS" panose="030F0702030302020204" pitchFamily="66" charset="0"/>
              </a:rPr>
            </a:br>
            <a:r>
              <a:rPr lang="en-GB" sz="3600" u="sng" dirty="0">
                <a:solidFill>
                  <a:schemeClr val="tx1"/>
                </a:solidFill>
                <a:latin typeface="Comic Sans MS" panose="030F0702030302020204" pitchFamily="66" charset="0"/>
              </a:rPr>
              <a:t> </a:t>
            </a:r>
            <a:endParaRPr lang="en-GB" sz="3600" u="sng" dirty="0">
              <a:latin typeface="Comic Sans MS" panose="030F0702030302020204" pitchFamily="66" charset="0"/>
            </a:endParaRPr>
          </a:p>
        </p:txBody>
      </p:sp>
    </p:spTree>
    <p:extLst>
      <p:ext uri="{BB962C8B-B14F-4D97-AF65-F5344CB8AC3E}">
        <p14:creationId xmlns:p14="http://schemas.microsoft.com/office/powerpoint/2010/main" val="500723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10718" y="188640"/>
            <a:ext cx="8229600" cy="4968552"/>
          </a:xfrm>
        </p:spPr>
        <p:txBody>
          <a:bodyPr>
            <a:normAutofit/>
          </a:bodyPr>
          <a:lstStyle/>
          <a:p>
            <a:pPr algn="ctr"/>
            <a:r>
              <a:rPr lang="en-GB" sz="4800" dirty="0">
                <a:solidFill>
                  <a:schemeClr val="tx1"/>
                </a:solidFill>
                <a:latin typeface="Comic Sans MS" panose="030F0702030302020204" pitchFamily="66" charset="0"/>
              </a:rPr>
              <a:t>We hope that your child/ren have a brilliant time in Year 2 and we look forward to working with you and your children this year.  </a:t>
            </a:r>
            <a:br>
              <a:rPr lang="en-GB" sz="4800" dirty="0">
                <a:latin typeface="Comic Sans MS" panose="030F0702030302020204" pitchFamily="66" charset="0"/>
              </a:rPr>
            </a:br>
            <a:endParaRPr lang="en-GB" sz="4800" dirty="0">
              <a:latin typeface="Comic Sans MS" panose="030F0702030302020204" pitchFamily="66" charset="0"/>
            </a:endParaRPr>
          </a:p>
        </p:txBody>
      </p:sp>
      <p:pic>
        <p:nvPicPr>
          <p:cNvPr id="2" name="Picture 1"/>
          <p:cNvPicPr>
            <a:picLocks noChangeAspect="1"/>
          </p:cNvPicPr>
          <p:nvPr/>
        </p:nvPicPr>
        <p:blipFill>
          <a:blip r:embed="rId2"/>
          <a:stretch>
            <a:fillRect/>
          </a:stretch>
        </p:blipFill>
        <p:spPr>
          <a:xfrm>
            <a:off x="2627783" y="3832260"/>
            <a:ext cx="3395469" cy="3024336"/>
          </a:xfrm>
          <a:prstGeom prst="rect">
            <a:avLst/>
          </a:prstGeom>
        </p:spPr>
      </p:pic>
    </p:spTree>
    <p:extLst>
      <p:ext uri="{BB962C8B-B14F-4D97-AF65-F5344CB8AC3E}">
        <p14:creationId xmlns:p14="http://schemas.microsoft.com/office/powerpoint/2010/main" val="36108564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Blank PPT for school presentations</Template>
  <TotalTime>3611</TotalTime>
  <Words>1152</Words>
  <Application>Microsoft Office PowerPoint</Application>
  <PresentationFormat>On-screen Show (4:3)</PresentationFormat>
  <Paragraphs>152</Paragraphs>
  <Slides>34</Slides>
  <Notes>11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Arial</vt:lpstr>
      <vt:lpstr>Comic Sans MS</vt:lpstr>
      <vt:lpstr>Kinetic Letters</vt:lpstr>
      <vt:lpstr>Symbol</vt:lpstr>
      <vt:lpstr>Trebuchet MS</vt:lpstr>
      <vt:lpstr>Wingdings</vt:lpstr>
      <vt:lpstr>Wingdings 3</vt:lpstr>
      <vt:lpstr>Facet</vt:lpstr>
      <vt:lpstr>Welcome To  Year 2  </vt:lpstr>
      <vt:lpstr>Let’s get organised!</vt:lpstr>
      <vt:lpstr>Class Dojo</vt:lpstr>
      <vt:lpstr>Making the right choices? </vt:lpstr>
      <vt:lpstr>   Ranger Skills Behaviours for learning</vt:lpstr>
      <vt:lpstr>Celebrations</vt:lpstr>
      <vt:lpstr>An engaging curriculum</vt:lpstr>
      <vt:lpstr>Teaching and Learning</vt:lpstr>
      <vt:lpstr>A typical week in Year 2</vt:lpstr>
      <vt:lpstr>End of Year 2 SATs tests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Handwriting – Kinetic Letters</vt:lpstr>
      <vt:lpstr>PowerPoint Presentation</vt:lpstr>
      <vt:lpstr>PowerPoint Presentation</vt:lpstr>
      <vt:lpstr>PowerPoint Presentation</vt:lpstr>
      <vt:lpstr>PowerPoint Presentation</vt:lpstr>
      <vt:lpstr>PowerPoint Presentation</vt:lpstr>
      <vt:lpstr>PowerPoint Presentation</vt:lpstr>
      <vt:lpstr>Forest School</vt:lpstr>
      <vt:lpstr>Every child can read</vt:lpstr>
      <vt:lpstr>Phonic screening –  End of June if required</vt:lpstr>
      <vt:lpstr>Book Bands</vt:lpstr>
      <vt:lpstr>The Simple View of Reading</vt:lpstr>
      <vt:lpstr>What can you do to help at home? </vt:lpstr>
      <vt:lpstr>PowerPoint Presentation</vt:lpstr>
      <vt:lpstr>Spelling Sentences and  Kinetic Letters </vt:lpstr>
      <vt:lpstr>Stop and stay reading Every Monday 2.45 – 3.10 (this will count as one of your reads)  If you would like to volunteer in class or behind the scenes please let us know.  - This may include - reading common exception words, reading books on Bug Club, maths games, helping with forest school/walks/trips, cutting and laminating, displays in school etc.  (A DBS would need to be completed)  </vt:lpstr>
      <vt:lpstr>We hope that your child/ren have a brilliant time in Year 2 and we look forward to working with you and your children this year.   </vt:lpstr>
    </vt:vector>
  </TitlesOfParts>
  <Company>Stoke Park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2!</dc:title>
  <dc:creator>Kelly Wells</dc:creator>
  <cp:lastModifiedBy>eperkins@StokePark.Infant</cp:lastModifiedBy>
  <cp:revision>336</cp:revision>
  <cp:lastPrinted>2022-09-14T11:13:38Z</cp:lastPrinted>
  <dcterms:created xsi:type="dcterms:W3CDTF">2006-09-15T12:57:01Z</dcterms:created>
  <dcterms:modified xsi:type="dcterms:W3CDTF">2022-09-14T11:18:47Z</dcterms:modified>
</cp:coreProperties>
</file>